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4"/>
  </p:sldMasterIdLst>
  <p:notesMasterIdLst>
    <p:notesMasterId r:id="rId31"/>
  </p:notesMasterIdLst>
  <p:handoutMasterIdLst>
    <p:handoutMasterId r:id="rId32"/>
  </p:handoutMasterIdLst>
  <p:sldIdLst>
    <p:sldId id="256" r:id="rId5"/>
    <p:sldId id="272" r:id="rId6"/>
    <p:sldId id="280" r:id="rId7"/>
    <p:sldId id="279" r:id="rId8"/>
    <p:sldId id="273" r:id="rId9"/>
    <p:sldId id="277" r:id="rId10"/>
    <p:sldId id="274" r:id="rId11"/>
    <p:sldId id="281" r:id="rId12"/>
    <p:sldId id="294" r:id="rId13"/>
    <p:sldId id="267" r:id="rId14"/>
    <p:sldId id="258" r:id="rId15"/>
    <p:sldId id="275" r:id="rId16"/>
    <p:sldId id="289" r:id="rId17"/>
    <p:sldId id="268" r:id="rId18"/>
    <p:sldId id="283" r:id="rId19"/>
    <p:sldId id="282" r:id="rId20"/>
    <p:sldId id="293" r:id="rId21"/>
    <p:sldId id="286" r:id="rId22"/>
    <p:sldId id="287" r:id="rId23"/>
    <p:sldId id="288" r:id="rId24"/>
    <p:sldId id="260" r:id="rId25"/>
    <p:sldId id="285" r:id="rId26"/>
    <p:sldId id="292" r:id="rId27"/>
    <p:sldId id="284" r:id="rId28"/>
    <p:sldId id="266" r:id="rId29"/>
    <p:sldId id="290" r:id="rId30"/>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306A"/>
    <a:srgbClr val="EAAB00"/>
    <a:srgbClr val="EAA6F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36479A8-6415-BD4E-A45D-95444030C5CD}" v="54" dt="2022-08-15T16:19:42.6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8706" autoAdjust="0"/>
    <p:restoredTop sz="95009" autoAdjust="0"/>
  </p:normalViewPr>
  <p:slideViewPr>
    <p:cSldViewPr snapToGrid="0">
      <p:cViewPr varScale="1">
        <p:scale>
          <a:sx n="92" d="100"/>
          <a:sy n="92" d="100"/>
        </p:scale>
        <p:origin x="75" y="43"/>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69" d="100"/>
          <a:sy n="69" d="100"/>
        </p:scale>
        <p:origin x="3616" y="19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handoutMaster" Target="handoutMasters/handoutMaster1.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710A3DC-629F-6F32-DF85-2CF8C6B892C1}"/>
              </a:ext>
            </a:extLst>
          </p:cNvPr>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76EEE086-25D4-4CD0-B6DE-CC19D223C0FA}"/>
              </a:ext>
            </a:extLst>
          </p:cNvPr>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a:defRPr sz="1200"/>
            </a:lvl1pPr>
          </a:lstStyle>
          <a:p>
            <a:fld id="{8232C934-123F-564C-B66F-EB2CAEB7F84C}" type="datetimeFigureOut">
              <a:rPr lang="en-US" smtClean="0"/>
              <a:t>10/12/2023</a:t>
            </a:fld>
            <a:endParaRPr lang="en-US"/>
          </a:p>
        </p:txBody>
      </p:sp>
      <p:sp>
        <p:nvSpPr>
          <p:cNvPr id="4" name="Footer Placeholder 3">
            <a:extLst>
              <a:ext uri="{FF2B5EF4-FFF2-40B4-BE49-F238E27FC236}">
                <a16:creationId xmlns:a16="http://schemas.microsoft.com/office/drawing/2014/main" id="{54253B74-78EB-0EE6-FC2F-4C61F23432C8}"/>
              </a:ext>
            </a:extLst>
          </p:cNvPr>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FCF3D5AA-9018-990C-8472-C3CC03A43F96}"/>
              </a:ext>
            </a:extLst>
          </p:cNvPr>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a:defRPr sz="1200"/>
            </a:lvl1pPr>
          </a:lstStyle>
          <a:p>
            <a:fld id="{D69A3802-ECA6-EF45-A9E2-7726F57E4F84}" type="slidenum">
              <a:rPr lang="en-US" smtClean="0"/>
              <a:t>‹#›</a:t>
            </a:fld>
            <a:endParaRPr lang="en-US"/>
          </a:p>
        </p:txBody>
      </p:sp>
    </p:spTree>
    <p:extLst>
      <p:ext uri="{BB962C8B-B14F-4D97-AF65-F5344CB8AC3E}">
        <p14:creationId xmlns:p14="http://schemas.microsoft.com/office/powerpoint/2010/main" val="41738531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0338" y="0"/>
            <a:ext cx="3038475" cy="466725"/>
          </a:xfrm>
          <a:prstGeom prst="rect">
            <a:avLst/>
          </a:prstGeom>
        </p:spPr>
        <p:txBody>
          <a:bodyPr vert="horz" lIns="91440" tIns="45720" rIns="91440" bIns="45720" rtlCol="0"/>
          <a:lstStyle>
            <a:lvl1pPr algn="r">
              <a:defRPr sz="1200"/>
            </a:lvl1pPr>
          </a:lstStyle>
          <a:p>
            <a:fld id="{A7E490CA-8460-43D0-9286-2F4223CB5086}" type="datetimeFigureOut">
              <a:rPr lang="en-US" smtClean="0"/>
              <a:t>10/12/2023</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3575"/>
            <a:ext cx="5607050" cy="366077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0338" y="8829675"/>
            <a:ext cx="3038475" cy="466725"/>
          </a:xfrm>
          <a:prstGeom prst="rect">
            <a:avLst/>
          </a:prstGeom>
        </p:spPr>
        <p:txBody>
          <a:bodyPr vert="horz" lIns="91440" tIns="45720" rIns="91440" bIns="45720" rtlCol="0" anchor="b"/>
          <a:lstStyle>
            <a:lvl1pPr algn="r">
              <a:defRPr sz="1200"/>
            </a:lvl1pPr>
          </a:lstStyle>
          <a:p>
            <a:fld id="{4F27F6B5-3DCE-4BC5-BA93-10D7BAA87972}" type="slidenum">
              <a:rPr lang="en-US" smtClean="0"/>
              <a:t>‹#›</a:t>
            </a:fld>
            <a:endParaRPr lang="en-US"/>
          </a:p>
        </p:txBody>
      </p:sp>
    </p:spTree>
    <p:extLst>
      <p:ext uri="{BB962C8B-B14F-4D97-AF65-F5344CB8AC3E}">
        <p14:creationId xmlns:p14="http://schemas.microsoft.com/office/powerpoint/2010/main" val="27655667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7550" y="1162050"/>
            <a:ext cx="5575300" cy="31369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F9B906D-D55D-4C38-B812-E7EBE42E40C1}" type="slidenum">
              <a:rPr lang="en-US" smtClean="0"/>
              <a:t>2</a:t>
            </a:fld>
            <a:endParaRPr lang="en-US"/>
          </a:p>
        </p:txBody>
      </p:sp>
    </p:spTree>
    <p:extLst>
      <p:ext uri="{BB962C8B-B14F-4D97-AF65-F5344CB8AC3E}">
        <p14:creationId xmlns:p14="http://schemas.microsoft.com/office/powerpoint/2010/main" val="40164332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7550" y="1162050"/>
            <a:ext cx="5575300" cy="31369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F9B906D-D55D-4C38-B812-E7EBE42E40C1}" type="slidenum">
              <a:rPr lang="en-US" smtClean="0"/>
              <a:t>5</a:t>
            </a:fld>
            <a:endParaRPr lang="en-US"/>
          </a:p>
        </p:txBody>
      </p:sp>
    </p:spTree>
    <p:extLst>
      <p:ext uri="{BB962C8B-B14F-4D97-AF65-F5344CB8AC3E}">
        <p14:creationId xmlns:p14="http://schemas.microsoft.com/office/powerpoint/2010/main" val="20821421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4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20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10/12/2023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7053627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3329512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4400"/>
            </a:lvl1pPr>
          </a:lstStyle>
          <a:p>
            <a:r>
              <a:rPr lang="en-US" dirty="0"/>
              <a:t>Click to edit Master title style</a:t>
            </a:r>
          </a:p>
        </p:txBody>
      </p:sp>
      <p:sp>
        <p:nvSpPr>
          <p:cNvPr id="3" name="Text Placeholder 2"/>
          <p:cNvSpPr>
            <a:spLocks noGrp="1"/>
          </p:cNvSpPr>
          <p:nvPr>
            <p:ph type="body" idx="1"/>
          </p:nvPr>
        </p:nvSpPr>
        <p:spPr>
          <a:xfrm>
            <a:off x="831850" y="4589463"/>
            <a:ext cx="10515600" cy="1500187"/>
          </a:xfrm>
        </p:spPr>
        <p:txBody>
          <a:bodyPr>
            <a:normAutofit/>
          </a:bodyPr>
          <a:lstStyle>
            <a:lvl1pPr marL="0" indent="0">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10/12/2023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43884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400"/>
            </a:lvl1p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10/12/2023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7876024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lvl1pPr>
              <a:defRPr sz="4000"/>
            </a:lvl1pPr>
          </a:lstStyle>
          <a:p>
            <a:r>
              <a:rPr lang="en-US" dirty="0"/>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10/12/2023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657659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10/12/2023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9594282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10/12/2023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1283250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10/12/2023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7520163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10/12/2023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6656827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3979110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6111624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10/12/2023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1927796439"/>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mailto:SADEPUTY1@ALBANY.EDU" TargetMode="External"/><Relationship Id="rId7" Type="http://schemas.openxmlformats.org/officeDocument/2006/relationships/image" Target="../media/image1.png"/><Relationship Id="rId2" Type="http://schemas.openxmlformats.org/officeDocument/2006/relationships/hyperlink" Target="mailto:SACOMPTROLLER@ALBANY.EDU" TargetMode="External"/><Relationship Id="rId1" Type="http://schemas.openxmlformats.org/officeDocument/2006/relationships/slideLayout" Target="../slideLayouts/slideLayout2.xml"/><Relationship Id="rId6" Type="http://schemas.openxmlformats.org/officeDocument/2006/relationships/hyperlink" Target="../General/ALBANY" TargetMode="External"/><Relationship Id="rId5" Type="http://schemas.openxmlformats.org/officeDocument/2006/relationships/hyperlink" Target="mailto:SAAPPROPRIATIONS@ALBANY.EDU" TargetMode="External"/><Relationship Id="rId4" Type="http://schemas.openxmlformats.org/officeDocument/2006/relationships/hyperlink" Target="../General/OUTLOO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1" name="Rectangle 119">
            <a:extLst>
              <a:ext uri="{FF2B5EF4-FFF2-40B4-BE49-F238E27FC236}">
                <a16:creationId xmlns:a16="http://schemas.microsoft.com/office/drawing/2014/main" id="{B7BD7FCF-A254-4A97-A15C-319B676226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2" name="Freeform: Shape 121">
            <a:extLst>
              <a:ext uri="{FF2B5EF4-FFF2-40B4-BE49-F238E27FC236}">
                <a16:creationId xmlns:a16="http://schemas.microsoft.com/office/drawing/2014/main" id="{52FFAF72-6204-4676-9C6F-9A4CC4D918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p:cNvSpPr>
            <a:spLocks noGrp="1"/>
          </p:cNvSpPr>
          <p:nvPr>
            <p:ph type="ctrTitle"/>
          </p:nvPr>
        </p:nvSpPr>
        <p:spPr>
          <a:xfrm>
            <a:off x="643468" y="643467"/>
            <a:ext cx="5264050" cy="5307104"/>
          </a:xfrm>
        </p:spPr>
        <p:txBody>
          <a:bodyPr>
            <a:normAutofit/>
          </a:bodyPr>
          <a:lstStyle/>
          <a:p>
            <a:pPr algn="l"/>
            <a:br>
              <a:rPr lang="en-US" sz="2800" dirty="0"/>
            </a:br>
            <a:br>
              <a:rPr lang="en-US" sz="2800" dirty="0"/>
            </a:br>
            <a:r>
              <a:rPr lang="en-US" sz="3200" b="1" i="1" dirty="0">
                <a:solidFill>
                  <a:srgbClr val="7030A0"/>
                </a:solidFill>
                <a:latin typeface="Palatino Linotype"/>
              </a:rPr>
              <a:t>Student Association</a:t>
            </a:r>
            <a:br>
              <a:rPr lang="en-US" sz="3200" b="1" i="1" dirty="0">
                <a:latin typeface="Palatino Linotype" panose="02040502050505030304" pitchFamily="18" charset="0"/>
              </a:rPr>
            </a:br>
            <a:r>
              <a:rPr lang="en-US" sz="3200" b="1" i="1" dirty="0">
                <a:solidFill>
                  <a:srgbClr val="7030A0"/>
                </a:solidFill>
                <a:latin typeface="Palatino Linotype"/>
              </a:rPr>
              <a:t>Financial Management</a:t>
            </a:r>
            <a:br>
              <a:rPr lang="en-US" sz="3200" b="1" i="1" dirty="0">
                <a:latin typeface="Palatino Linotype" panose="02040502050505030304" pitchFamily="18" charset="0"/>
              </a:rPr>
            </a:br>
            <a:br>
              <a:rPr lang="en-US" sz="3200" b="1" i="1" dirty="0">
                <a:latin typeface="Palatino Linotype" panose="02040502050505030304" pitchFamily="18" charset="0"/>
              </a:rPr>
            </a:br>
            <a:r>
              <a:rPr lang="en-US" sz="3200" b="1" i="1" dirty="0">
                <a:solidFill>
                  <a:srgbClr val="7030A0"/>
                </a:solidFill>
                <a:latin typeface="Palatino Linotype"/>
              </a:rPr>
              <a:t>Comptroller Jason Lisciandro</a:t>
            </a:r>
            <a:br>
              <a:rPr lang="en-US" sz="3200" b="1" i="1" dirty="0">
                <a:latin typeface="Palatino Linotype" panose="02040502050505030304" pitchFamily="18" charset="0"/>
              </a:rPr>
            </a:br>
            <a:br>
              <a:rPr lang="en-US" sz="3200" b="1" i="1" dirty="0">
                <a:latin typeface="Palatino Linotype" panose="02040502050505030304" pitchFamily="18" charset="0"/>
              </a:rPr>
            </a:br>
            <a:br>
              <a:rPr lang="en-US" sz="2800" dirty="0"/>
            </a:br>
            <a:endParaRPr lang="en-US" sz="2800" dirty="0"/>
          </a:p>
        </p:txBody>
      </p:sp>
      <p:sp>
        <p:nvSpPr>
          <p:cNvPr id="3" name="Subtitle 2"/>
          <p:cNvSpPr>
            <a:spLocks noGrp="1"/>
          </p:cNvSpPr>
          <p:nvPr>
            <p:ph type="subTitle" idx="1"/>
          </p:nvPr>
        </p:nvSpPr>
        <p:spPr>
          <a:xfrm>
            <a:off x="643467" y="5277684"/>
            <a:ext cx="4620584" cy="775494"/>
          </a:xfrm>
        </p:spPr>
        <p:txBody>
          <a:bodyPr>
            <a:normAutofit/>
          </a:bodyPr>
          <a:lstStyle/>
          <a:p>
            <a:pPr algn="l"/>
            <a:r>
              <a:rPr lang="en-US"/>
              <a:t>   </a:t>
            </a:r>
          </a:p>
          <a:p>
            <a:pPr algn="l"/>
            <a:endParaRPr lang="en-US"/>
          </a:p>
        </p:txBody>
      </p:sp>
      <p:pic>
        <p:nvPicPr>
          <p:cNvPr id="5" name="Picture 5" descr="Logo&#10;&#10;Description automatically generated">
            <a:extLst>
              <a:ext uri="{FF2B5EF4-FFF2-40B4-BE49-F238E27FC236}">
                <a16:creationId xmlns:a16="http://schemas.microsoft.com/office/drawing/2014/main" id="{83079B5C-19F7-2A40-73ED-A981080E703C}"/>
              </a:ext>
            </a:extLst>
          </p:cNvPr>
          <p:cNvPicPr>
            <a:picLocks noChangeAspect="1"/>
          </p:cNvPicPr>
          <p:nvPr/>
        </p:nvPicPr>
        <p:blipFill>
          <a:blip r:embed="rId2"/>
          <a:stretch>
            <a:fillRect/>
          </a:stretch>
        </p:blipFill>
        <p:spPr>
          <a:xfrm>
            <a:off x="6606253" y="907429"/>
            <a:ext cx="4942280" cy="5043142"/>
          </a:xfrm>
          <a:prstGeom prst="rect">
            <a:avLst/>
          </a:prstGeom>
        </p:spPr>
      </p:pic>
    </p:spTree>
    <p:extLst>
      <p:ext uri="{BB962C8B-B14F-4D97-AF65-F5344CB8AC3E}">
        <p14:creationId xmlns:p14="http://schemas.microsoft.com/office/powerpoint/2010/main" val="7536595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89960" y="567330"/>
            <a:ext cx="5741895" cy="487363"/>
          </a:xfrm>
        </p:spPr>
        <p:txBody>
          <a:bodyPr>
            <a:normAutofit fontScale="90000"/>
          </a:bodyPr>
          <a:lstStyle/>
          <a:p>
            <a:pPr algn="ctr"/>
            <a:r>
              <a:rPr lang="en-US" dirty="0">
                <a:solidFill>
                  <a:srgbClr val="7030A0"/>
                </a:solidFill>
                <a:latin typeface="Palatino Linotype"/>
              </a:rPr>
              <a:t>SUNY Guidelines</a:t>
            </a:r>
          </a:p>
        </p:txBody>
      </p:sp>
      <p:sp>
        <p:nvSpPr>
          <p:cNvPr id="3" name="Content Placeholder 2"/>
          <p:cNvSpPr>
            <a:spLocks noGrp="1"/>
          </p:cNvSpPr>
          <p:nvPr>
            <p:ph sz="half" idx="1"/>
          </p:nvPr>
        </p:nvSpPr>
        <p:spPr>
          <a:xfrm>
            <a:off x="811317" y="1582729"/>
            <a:ext cx="10569365" cy="1846271"/>
          </a:xfrm>
        </p:spPr>
        <p:txBody>
          <a:bodyPr vert="horz" lIns="91440" tIns="45720" rIns="91440" bIns="45720" rtlCol="0" anchor="t">
            <a:noAutofit/>
          </a:bodyPr>
          <a:lstStyle/>
          <a:p>
            <a:r>
              <a:rPr lang="en-US" sz="2400" dirty="0">
                <a:latin typeface="Palatino Linotype"/>
              </a:rPr>
              <a:t>Student Activity Fee is Governed by SUNY Board Policy</a:t>
            </a:r>
          </a:p>
          <a:p>
            <a:r>
              <a:rPr lang="en-US" sz="2400" dirty="0">
                <a:latin typeface="Palatino Linotype" panose="02040502050505030304" pitchFamily="18" charset="0"/>
              </a:rPr>
              <a:t>Fee is Collected by University and Administered by Students</a:t>
            </a:r>
          </a:p>
          <a:p>
            <a:r>
              <a:rPr lang="en-US" sz="2400" dirty="0">
                <a:latin typeface="Palatino Linotype" panose="02040502050505030304" pitchFamily="18" charset="0"/>
              </a:rPr>
              <a:t>Referendum required every two (2) years</a:t>
            </a:r>
          </a:p>
        </p:txBody>
      </p:sp>
      <p:sp>
        <p:nvSpPr>
          <p:cNvPr id="5" name="Content Placeholder 4"/>
          <p:cNvSpPr>
            <a:spLocks noGrp="1"/>
          </p:cNvSpPr>
          <p:nvPr>
            <p:ph sz="half" idx="2"/>
          </p:nvPr>
        </p:nvSpPr>
        <p:spPr>
          <a:xfrm>
            <a:off x="1339457" y="3598277"/>
            <a:ext cx="3512762" cy="2489549"/>
          </a:xfrm>
        </p:spPr>
        <p:txBody>
          <a:bodyPr numCol="1">
            <a:noAutofit/>
          </a:bodyPr>
          <a:lstStyle/>
          <a:p>
            <a:pPr marL="0" indent="0" algn="ctr">
              <a:buNone/>
            </a:pPr>
            <a:endParaRPr lang="en-US" sz="1200" b="1" dirty="0"/>
          </a:p>
          <a:p>
            <a:pPr lvl="1"/>
            <a:r>
              <a:rPr lang="en-US" sz="1400" dirty="0">
                <a:latin typeface="Palatino Linotype" panose="02040502050505030304" pitchFamily="18" charset="0"/>
              </a:rPr>
              <a:t>Cultural/Educational programs</a:t>
            </a:r>
          </a:p>
          <a:p>
            <a:pPr lvl="1"/>
            <a:r>
              <a:rPr lang="en-US" sz="1400" dirty="0">
                <a:latin typeface="Palatino Linotype" panose="02040502050505030304" pitchFamily="18" charset="0"/>
              </a:rPr>
              <a:t>Recreational/Social activities</a:t>
            </a:r>
          </a:p>
          <a:p>
            <a:pPr lvl="1"/>
            <a:r>
              <a:rPr lang="en-US" sz="1400" dirty="0">
                <a:latin typeface="Palatino Linotype" panose="02040502050505030304" pitchFamily="18" charset="0"/>
              </a:rPr>
              <a:t>Tutorial programs</a:t>
            </a:r>
          </a:p>
          <a:p>
            <a:pPr lvl="1"/>
            <a:r>
              <a:rPr lang="en-US" sz="1400" dirty="0">
                <a:latin typeface="Palatino Linotype" panose="02040502050505030304" pitchFamily="18" charset="0"/>
              </a:rPr>
              <a:t>Athletic programs</a:t>
            </a:r>
          </a:p>
          <a:p>
            <a:pPr lvl="1"/>
            <a:r>
              <a:rPr lang="en-US" sz="1400" dirty="0">
                <a:latin typeface="Palatino Linotype" panose="02040502050505030304" pitchFamily="18" charset="0"/>
              </a:rPr>
              <a:t>Student publications &amp; media</a:t>
            </a:r>
          </a:p>
          <a:p>
            <a:pPr lvl="1"/>
            <a:r>
              <a:rPr lang="en-US" sz="1400" dirty="0">
                <a:latin typeface="Palatino Linotype" panose="02040502050505030304" pitchFamily="18" charset="0"/>
              </a:rPr>
              <a:t>Student organizations</a:t>
            </a:r>
          </a:p>
          <a:p>
            <a:pPr lvl="1"/>
            <a:r>
              <a:rPr lang="en-US" sz="1400" dirty="0">
                <a:latin typeface="Palatino Linotype" panose="02040502050505030304" pitchFamily="18" charset="0"/>
              </a:rPr>
              <a:t>Insurance </a:t>
            </a:r>
          </a:p>
          <a:p>
            <a:pPr lvl="1"/>
            <a:r>
              <a:rPr lang="en-US" sz="1400" dirty="0">
                <a:latin typeface="Palatino Linotype" panose="02040502050505030304" pitchFamily="18" charset="0"/>
              </a:rPr>
              <a:t>Administration of programs</a:t>
            </a:r>
          </a:p>
          <a:p>
            <a:pPr marL="457200" lvl="1" indent="0">
              <a:buNone/>
            </a:pPr>
            <a:endParaRPr lang="en-US" sz="1400" dirty="0">
              <a:latin typeface="Palatino Linotype" panose="02040502050505030304" pitchFamily="18" charset="0"/>
            </a:endParaRPr>
          </a:p>
        </p:txBody>
      </p:sp>
      <p:pic>
        <p:nvPicPr>
          <p:cNvPr id="9" name="Picture 9" descr="Logo&#10;&#10;Description automatically generated">
            <a:extLst>
              <a:ext uri="{FF2B5EF4-FFF2-40B4-BE49-F238E27FC236}">
                <a16:creationId xmlns:a16="http://schemas.microsoft.com/office/drawing/2014/main" id="{EC009FA9-DECF-71F3-C6AB-C7E0F563CE15}"/>
              </a:ext>
            </a:extLst>
          </p:cNvPr>
          <p:cNvPicPr>
            <a:picLocks noChangeAspect="1"/>
          </p:cNvPicPr>
          <p:nvPr/>
        </p:nvPicPr>
        <p:blipFill>
          <a:blip r:embed="rId3">
            <a:alphaModFix/>
          </a:blip>
          <a:stretch>
            <a:fillRect/>
          </a:stretch>
        </p:blipFill>
        <p:spPr>
          <a:xfrm>
            <a:off x="11095233" y="5980464"/>
            <a:ext cx="769345" cy="780975"/>
          </a:xfrm>
          <a:custGeom>
            <a:avLst/>
            <a:gdLst/>
            <a:ahLst/>
            <a:cxnLst/>
            <a:rect l="l" t="t" r="r" b="b"/>
            <a:pathLst>
              <a:path w="6057610" h="6057610">
                <a:moveTo>
                  <a:pt x="3028805" y="0"/>
                </a:moveTo>
                <a:cubicBezTo>
                  <a:pt x="4701568" y="0"/>
                  <a:pt x="6057610" y="1356042"/>
                  <a:pt x="6057610" y="3028805"/>
                </a:cubicBezTo>
                <a:cubicBezTo>
                  <a:pt x="6057610" y="4701568"/>
                  <a:pt x="4701568" y="6057610"/>
                  <a:pt x="3028805" y="6057610"/>
                </a:cubicBezTo>
                <a:cubicBezTo>
                  <a:pt x="1356042" y="6057610"/>
                  <a:pt x="0" y="4701568"/>
                  <a:pt x="0" y="3028805"/>
                </a:cubicBezTo>
                <a:cubicBezTo>
                  <a:pt x="0" y="1356042"/>
                  <a:pt x="1356042" y="0"/>
                  <a:pt x="3028805" y="0"/>
                </a:cubicBezTo>
                <a:close/>
              </a:path>
            </a:pathLst>
          </a:custGeom>
          <a:effectLst>
            <a:softEdge rad="0"/>
          </a:effectLst>
        </p:spPr>
      </p:pic>
      <p:sp>
        <p:nvSpPr>
          <p:cNvPr id="6" name="TextBox 5">
            <a:extLst>
              <a:ext uri="{FF2B5EF4-FFF2-40B4-BE49-F238E27FC236}">
                <a16:creationId xmlns:a16="http://schemas.microsoft.com/office/drawing/2014/main" id="{AD1B0D60-5D6D-0DD5-C320-9C5834775B08}"/>
              </a:ext>
            </a:extLst>
          </p:cNvPr>
          <p:cNvSpPr txBox="1"/>
          <p:nvPr/>
        </p:nvSpPr>
        <p:spPr>
          <a:xfrm>
            <a:off x="5002006" y="3827389"/>
            <a:ext cx="3920769" cy="2031325"/>
          </a:xfrm>
          <a:prstGeom prst="rect">
            <a:avLst/>
          </a:prstGeom>
          <a:noFill/>
        </p:spPr>
        <p:txBody>
          <a:bodyPr wrap="square">
            <a:spAutoFit/>
          </a:bodyPr>
          <a:lstStyle/>
          <a:p>
            <a:pPr marL="742950" lvl="1" indent="-285750">
              <a:buFont typeface="Arial" panose="020B0604020202020204" pitchFamily="34" charset="0"/>
              <a:buChar char="•"/>
            </a:pPr>
            <a:r>
              <a:rPr lang="en-US" sz="1400" dirty="0" err="1">
                <a:latin typeface="Palatino Linotype" panose="02040502050505030304" pitchFamily="18" charset="0"/>
              </a:rPr>
              <a:t>Dippikill</a:t>
            </a:r>
            <a:r>
              <a:rPr lang="en-US" sz="1400" dirty="0">
                <a:latin typeface="Palatino Linotype" panose="02040502050505030304" pitchFamily="18" charset="0"/>
              </a:rPr>
              <a:t> Wilderness Retreat</a:t>
            </a:r>
          </a:p>
          <a:p>
            <a:pPr marL="742950" lvl="1" indent="-285750">
              <a:buFont typeface="Arial" panose="020B0604020202020204" pitchFamily="34" charset="0"/>
              <a:buChar char="•"/>
            </a:pPr>
            <a:r>
              <a:rPr lang="en-US" sz="1400" dirty="0">
                <a:latin typeface="Palatino Linotype" panose="02040502050505030304" pitchFamily="18" charset="0"/>
              </a:rPr>
              <a:t>Reimbursement for service to student government</a:t>
            </a:r>
          </a:p>
          <a:p>
            <a:pPr marL="742950" lvl="1" indent="-285750">
              <a:buFont typeface="Arial" panose="020B0604020202020204" pitchFamily="34" charset="0"/>
              <a:buChar char="•"/>
            </a:pPr>
            <a:r>
              <a:rPr lang="en-US" sz="1400" dirty="0">
                <a:latin typeface="Palatino Linotype" panose="02040502050505030304" pitchFamily="18" charset="0"/>
              </a:rPr>
              <a:t>Campus-based scholarships </a:t>
            </a:r>
          </a:p>
          <a:p>
            <a:pPr marL="742950" lvl="1" indent="-285750">
              <a:buFont typeface="Arial" panose="020B0604020202020204" pitchFamily="34" charset="0"/>
              <a:buChar char="•"/>
            </a:pPr>
            <a:r>
              <a:rPr lang="en-US" sz="1400" dirty="0">
                <a:latin typeface="Palatino Linotype" panose="02040502050505030304" pitchFamily="18" charset="0"/>
              </a:rPr>
              <a:t>Contractual services</a:t>
            </a:r>
          </a:p>
          <a:p>
            <a:pPr marL="742950" lvl="1" indent="-285750">
              <a:buFont typeface="Arial" panose="020B0604020202020204" pitchFamily="34" charset="0"/>
              <a:buChar char="•"/>
            </a:pPr>
            <a:r>
              <a:rPr lang="en-US" sz="1400" dirty="0">
                <a:latin typeface="Palatino Linotype" panose="02040502050505030304" pitchFamily="18" charset="0"/>
              </a:rPr>
              <a:t>Salaries for professional and student staff</a:t>
            </a:r>
          </a:p>
          <a:p>
            <a:pPr marL="742950" lvl="1" indent="-285750">
              <a:buFont typeface="Arial" panose="020B0604020202020204" pitchFamily="34" charset="0"/>
              <a:buChar char="•"/>
            </a:pPr>
            <a:r>
              <a:rPr lang="en-US" sz="1400" dirty="0">
                <a:latin typeface="Palatino Linotype" panose="02040502050505030304" pitchFamily="18" charset="0"/>
              </a:rPr>
              <a:t>Legal Services</a:t>
            </a:r>
          </a:p>
          <a:p>
            <a:pPr marL="457189" lvl="1" indent="0">
              <a:buNone/>
            </a:pPr>
            <a:endParaRPr lang="en-US" sz="1400" dirty="0">
              <a:latin typeface="Palatino Linotype" panose="02040502050505030304" pitchFamily="18" charset="0"/>
            </a:endParaRPr>
          </a:p>
        </p:txBody>
      </p:sp>
      <p:sp>
        <p:nvSpPr>
          <p:cNvPr id="7" name="TextBox 6">
            <a:extLst>
              <a:ext uri="{FF2B5EF4-FFF2-40B4-BE49-F238E27FC236}">
                <a16:creationId xmlns:a16="http://schemas.microsoft.com/office/drawing/2014/main" id="{F73D099E-0619-1D05-6DDE-3B6041DE3714}"/>
              </a:ext>
            </a:extLst>
          </p:cNvPr>
          <p:cNvSpPr txBox="1"/>
          <p:nvPr/>
        </p:nvSpPr>
        <p:spPr>
          <a:xfrm>
            <a:off x="3764341" y="3259723"/>
            <a:ext cx="3065263" cy="338554"/>
          </a:xfrm>
          <a:prstGeom prst="rect">
            <a:avLst/>
          </a:prstGeom>
          <a:noFill/>
        </p:spPr>
        <p:txBody>
          <a:bodyPr wrap="none" rtlCol="0">
            <a:spAutoFit/>
          </a:bodyPr>
          <a:lstStyle/>
          <a:p>
            <a:pPr algn="ctr"/>
            <a:r>
              <a:rPr lang="en-US" sz="1600" b="1" dirty="0">
                <a:latin typeface="Palatino Linotype" panose="02040502050505030304" pitchFamily="18" charset="0"/>
              </a:rPr>
              <a:t>Use of Student Activity Funds:</a:t>
            </a:r>
          </a:p>
        </p:txBody>
      </p:sp>
    </p:spTree>
    <p:extLst>
      <p:ext uri="{BB962C8B-B14F-4D97-AF65-F5344CB8AC3E}">
        <p14:creationId xmlns:p14="http://schemas.microsoft.com/office/powerpoint/2010/main" val="14865753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36428" y="627565"/>
            <a:ext cx="7474172" cy="1009260"/>
          </a:xfrm>
        </p:spPr>
        <p:txBody>
          <a:bodyPr>
            <a:normAutofit fontScale="90000"/>
          </a:bodyPr>
          <a:lstStyle/>
          <a:p>
            <a:r>
              <a:rPr lang="en-US" dirty="0">
                <a:solidFill>
                  <a:srgbClr val="7030A0"/>
                </a:solidFill>
                <a:latin typeface="Palatino Linotype"/>
              </a:rPr>
              <a:t>Comptroller’s</a:t>
            </a:r>
            <a:r>
              <a:rPr lang="en-US" dirty="0">
                <a:latin typeface="Palatino Linotype"/>
              </a:rPr>
              <a:t> </a:t>
            </a:r>
            <a:r>
              <a:rPr lang="en-US" dirty="0">
                <a:solidFill>
                  <a:srgbClr val="7030A0"/>
                </a:solidFill>
                <a:latin typeface="Palatino Linotype"/>
              </a:rPr>
              <a:t>Responsibilities</a:t>
            </a:r>
          </a:p>
        </p:txBody>
      </p:sp>
      <p:sp>
        <p:nvSpPr>
          <p:cNvPr id="3" name="Content Placeholder 2"/>
          <p:cNvSpPr>
            <a:spLocks noGrp="1"/>
          </p:cNvSpPr>
          <p:nvPr>
            <p:ph idx="1"/>
          </p:nvPr>
        </p:nvSpPr>
        <p:spPr>
          <a:xfrm>
            <a:off x="892272" y="1902542"/>
            <a:ext cx="7718328" cy="4681855"/>
          </a:xfrm>
        </p:spPr>
        <p:txBody>
          <a:bodyPr vert="horz" lIns="91440" tIns="45720" rIns="91440" bIns="45720" rtlCol="0" anchor="ctr">
            <a:normAutofit/>
          </a:bodyPr>
          <a:lstStyle/>
          <a:p>
            <a:r>
              <a:rPr lang="en-US" sz="2000" dirty="0">
                <a:latin typeface="Palatino Linotype"/>
              </a:rPr>
              <a:t>The Comptroller is the Chief Financial Officer of the Student Association, and in charge of the Finance Division, and shall be an authorized signatory on all vouchers.</a:t>
            </a:r>
            <a:endParaRPr lang="en-US" sz="2000" dirty="0">
              <a:latin typeface="Palatino Linotype"/>
              <a:cs typeface="Calibri" panose="020F0502020204030204"/>
            </a:endParaRPr>
          </a:p>
          <a:p>
            <a:r>
              <a:rPr lang="en-US" sz="2000" dirty="0">
                <a:latin typeface="Palatino Linotype"/>
              </a:rPr>
              <a:t>The Comptroller shall be responsible for the communication of Student Association finance and organization policies to the funded student organizations and agency accounts.</a:t>
            </a:r>
          </a:p>
          <a:p>
            <a:r>
              <a:rPr lang="en-US" sz="2000" dirty="0">
                <a:latin typeface="Palatino Linotype"/>
              </a:rPr>
              <a:t>The Comptroller shall be involved in the planning of all major events.</a:t>
            </a:r>
            <a:endParaRPr lang="en-US" sz="2000" dirty="0">
              <a:latin typeface="Palatino Linotype"/>
              <a:ea typeface="+mn-lt"/>
              <a:cs typeface="+mn-lt"/>
            </a:endParaRPr>
          </a:p>
          <a:p>
            <a:r>
              <a:rPr lang="en-US" sz="2000" dirty="0">
                <a:latin typeface="Palatino Linotype"/>
                <a:ea typeface="+mn-lt"/>
                <a:cs typeface="+mn-lt"/>
              </a:rPr>
              <a:t>The Comptroller has the power to purchase, sell, and otherwise maintain securities and similar assets from any financial institution authorized by the Student Association to act on their behalf.</a:t>
            </a:r>
            <a:endParaRPr lang="en-US" sz="2000" dirty="0">
              <a:latin typeface="Palatino Linotype"/>
              <a:cs typeface="Calibri" panose="020F0502020204030204"/>
            </a:endParaRPr>
          </a:p>
          <a:p>
            <a:endParaRPr lang="en-US" sz="1600" dirty="0">
              <a:latin typeface="Palatino Linotype" panose="02040502050505030304" pitchFamily="18" charset="0"/>
            </a:endParaRPr>
          </a:p>
          <a:p>
            <a:pPr lvl="1"/>
            <a:endParaRPr lang="en-US" sz="1600" dirty="0">
              <a:latin typeface="Palatino Linotype" panose="02040502050505030304" pitchFamily="18" charset="0"/>
            </a:endParaRPr>
          </a:p>
        </p:txBody>
      </p:sp>
      <p:sp>
        <p:nvSpPr>
          <p:cNvPr id="18" name="Rectangle 17">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88880" y="0"/>
            <a:ext cx="2103120" cy="6858000"/>
          </a:xfrm>
          <a:prstGeom prst="rect">
            <a:avLst/>
          </a:prstGeom>
          <a:solidFill>
            <a:srgbClr val="5535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5400" y="2358913"/>
            <a:ext cx="2140172" cy="2140172"/>
          </a:xfrm>
          <a:prstGeom prst="ellipse">
            <a:avLst/>
          </a:prstGeom>
          <a:solidFill>
            <a:srgbClr val="FFFFFF"/>
          </a:solidFill>
          <a:ln w="22225">
            <a:solidFill>
              <a:srgbClr val="F28C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6" descr="Logo&#10;&#10;Description automatically generated">
            <a:extLst>
              <a:ext uri="{FF2B5EF4-FFF2-40B4-BE49-F238E27FC236}">
                <a16:creationId xmlns:a16="http://schemas.microsoft.com/office/drawing/2014/main" id="{2465720B-8797-EDFE-3F28-32835B099948}"/>
              </a:ext>
            </a:extLst>
          </p:cNvPr>
          <p:cNvPicPr>
            <a:picLocks noChangeAspect="1"/>
          </p:cNvPicPr>
          <p:nvPr/>
        </p:nvPicPr>
        <p:blipFill rotWithShape="1">
          <a:blip r:embed="rId2"/>
          <a:srcRect r="-1" b="2307"/>
          <a:stretch/>
        </p:blipFill>
        <p:spPr>
          <a:xfrm>
            <a:off x="9413067" y="2857501"/>
            <a:ext cx="1144838" cy="1142998"/>
          </a:xfrm>
          <a:prstGeom prst="rect">
            <a:avLst/>
          </a:prstGeom>
        </p:spPr>
      </p:pic>
    </p:spTree>
    <p:extLst>
      <p:ext uri="{BB962C8B-B14F-4D97-AF65-F5344CB8AC3E}">
        <p14:creationId xmlns:p14="http://schemas.microsoft.com/office/powerpoint/2010/main" val="15000219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80673" y="273604"/>
            <a:ext cx="7474172" cy="876772"/>
          </a:xfrm>
        </p:spPr>
        <p:txBody>
          <a:bodyPr>
            <a:normAutofit/>
          </a:bodyPr>
          <a:lstStyle/>
          <a:p>
            <a:pPr algn="ctr"/>
            <a:r>
              <a:rPr lang="en-US" dirty="0">
                <a:solidFill>
                  <a:srgbClr val="7030A0"/>
                </a:solidFill>
                <a:latin typeface="Palatino Linotype"/>
              </a:rPr>
              <a:t>Viewpoint Neutrality</a:t>
            </a:r>
          </a:p>
        </p:txBody>
      </p:sp>
      <p:sp>
        <p:nvSpPr>
          <p:cNvPr id="3" name="Content Placeholder 2"/>
          <p:cNvSpPr>
            <a:spLocks noGrp="1"/>
          </p:cNvSpPr>
          <p:nvPr>
            <p:ph idx="1"/>
          </p:nvPr>
        </p:nvSpPr>
        <p:spPr>
          <a:xfrm>
            <a:off x="280220" y="1489587"/>
            <a:ext cx="8635180" cy="4984954"/>
          </a:xfrm>
        </p:spPr>
        <p:txBody>
          <a:bodyPr anchor="ctr">
            <a:normAutofit fontScale="92500" lnSpcReduction="10000"/>
          </a:bodyPr>
          <a:lstStyle/>
          <a:p>
            <a:pPr marL="0" indent="0">
              <a:lnSpc>
                <a:spcPct val="150000"/>
              </a:lnSpc>
              <a:buNone/>
            </a:pPr>
            <a:endParaRPr lang="en-US" sz="1600" b="1" dirty="0">
              <a:latin typeface="Palatino Linotype" panose="02040502050505030304" pitchFamily="18" charset="0"/>
            </a:endParaRPr>
          </a:p>
          <a:p>
            <a:pPr>
              <a:lnSpc>
                <a:spcPct val="150000"/>
              </a:lnSpc>
            </a:pPr>
            <a:r>
              <a:rPr lang="en-US" sz="2100" dirty="0">
                <a:latin typeface="Palatino Linotype" panose="02040502050505030304" pitchFamily="18" charset="0"/>
              </a:rPr>
              <a:t>All decisions made by the Senate, Board of Finance, Comptroller, President or any other Student Association Official must be made in accordance with the principle of Viewpoint Neutrality. </a:t>
            </a:r>
          </a:p>
          <a:p>
            <a:pPr lvl="1">
              <a:lnSpc>
                <a:spcPct val="150000"/>
              </a:lnSpc>
              <a:buFont typeface="Courier New" panose="02070309020205020404" pitchFamily="49" charset="0"/>
              <a:buChar char="o"/>
            </a:pPr>
            <a:r>
              <a:rPr lang="en-US" sz="1900" dirty="0">
                <a:latin typeface="Palatino Linotype" panose="02040502050505030304" pitchFamily="18" charset="0"/>
              </a:rPr>
              <a:t>Meaning that decisions must be made without considering the ideology expressed by the recipient of the funds.</a:t>
            </a:r>
          </a:p>
          <a:p>
            <a:pPr>
              <a:lnSpc>
                <a:spcPct val="150000"/>
              </a:lnSpc>
            </a:pPr>
            <a:r>
              <a:rPr lang="en-US" sz="2100" dirty="0">
                <a:latin typeface="Palatino Linotype" panose="02040502050505030304" pitchFamily="18" charset="0"/>
              </a:rPr>
              <a:t>All documents concerning the decision to deny funding to a recognized student group must be maintained and able to be produced by request within two weeks.</a:t>
            </a:r>
          </a:p>
          <a:p>
            <a:pPr lvl="1">
              <a:lnSpc>
                <a:spcPct val="150000"/>
              </a:lnSpc>
              <a:buFont typeface="Courier New" panose="02070309020205020404" pitchFamily="49" charset="0"/>
              <a:buChar char="o"/>
            </a:pPr>
            <a:r>
              <a:rPr lang="en-US" sz="1900" dirty="0">
                <a:latin typeface="Palatino Linotype" panose="02040502050505030304" pitchFamily="18" charset="0"/>
              </a:rPr>
              <a:t>The Supreme Court is responsible for the investigation of Viewpoint Neutrality Investigations. </a:t>
            </a:r>
          </a:p>
          <a:p>
            <a:pPr lvl="1">
              <a:lnSpc>
                <a:spcPct val="150000"/>
              </a:lnSpc>
            </a:pPr>
            <a:endParaRPr lang="en-US" sz="1600" dirty="0">
              <a:latin typeface="Palatino Linotype" panose="02040502050505030304" pitchFamily="18" charset="0"/>
            </a:endParaRPr>
          </a:p>
        </p:txBody>
      </p:sp>
      <p:sp>
        <p:nvSpPr>
          <p:cNvPr id="17" name="Rectangle 16">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88880" y="0"/>
            <a:ext cx="2103120" cy="6858000"/>
          </a:xfrm>
          <a:prstGeom prst="rect">
            <a:avLst/>
          </a:prstGeom>
          <a:solidFill>
            <a:srgbClr val="5838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5400" y="2358913"/>
            <a:ext cx="2140172" cy="2140172"/>
          </a:xfrm>
          <a:prstGeom prst="ellipse">
            <a:avLst/>
          </a:prstGeom>
          <a:solidFill>
            <a:srgbClr val="FFFFFF"/>
          </a:solidFill>
          <a:ln w="22225">
            <a:solidFill>
              <a:srgbClr val="F293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Logo&#10;&#10;Description automatically generated">
            <a:extLst>
              <a:ext uri="{FF2B5EF4-FFF2-40B4-BE49-F238E27FC236}">
                <a16:creationId xmlns:a16="http://schemas.microsoft.com/office/drawing/2014/main" id="{AB5A9F54-DDA9-F574-454E-23880FA80961}"/>
              </a:ext>
            </a:extLst>
          </p:cNvPr>
          <p:cNvPicPr>
            <a:picLocks noChangeAspect="1"/>
          </p:cNvPicPr>
          <p:nvPr/>
        </p:nvPicPr>
        <p:blipFill rotWithShape="1">
          <a:blip r:embed="rId2"/>
          <a:srcRect t="2157"/>
          <a:stretch/>
        </p:blipFill>
        <p:spPr>
          <a:xfrm>
            <a:off x="9413070" y="2857501"/>
            <a:ext cx="1144831" cy="1142998"/>
          </a:xfrm>
          <a:prstGeom prst="rect">
            <a:avLst/>
          </a:prstGeom>
        </p:spPr>
      </p:pic>
    </p:spTree>
    <p:extLst>
      <p:ext uri="{BB962C8B-B14F-4D97-AF65-F5344CB8AC3E}">
        <p14:creationId xmlns:p14="http://schemas.microsoft.com/office/powerpoint/2010/main" val="13810700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1035009" y="192135"/>
            <a:ext cx="7474172" cy="1325563"/>
          </a:xfrm>
        </p:spPr>
        <p:txBody>
          <a:bodyPr vert="horz" lIns="91440" tIns="45720" rIns="91440" bIns="45720" rtlCol="0" anchor="ctr">
            <a:normAutofit/>
          </a:bodyPr>
          <a:lstStyle/>
          <a:p>
            <a:r>
              <a:rPr lang="en-US" sz="4000" dirty="0">
                <a:solidFill>
                  <a:srgbClr val="7030A0"/>
                </a:solidFill>
                <a:latin typeface="Palatino Linotype"/>
              </a:rPr>
              <a:t>Campus Designee Role &amp; Responsibilities</a:t>
            </a:r>
          </a:p>
        </p:txBody>
      </p:sp>
      <p:sp>
        <p:nvSpPr>
          <p:cNvPr id="3" name="Content Placeholder 2"/>
          <p:cNvSpPr>
            <a:spLocks noGrp="1"/>
          </p:cNvSpPr>
          <p:nvPr>
            <p:ph sz="half" idx="1"/>
          </p:nvPr>
        </p:nvSpPr>
        <p:spPr>
          <a:xfrm>
            <a:off x="628790" y="1741714"/>
            <a:ext cx="8286610" cy="4702630"/>
          </a:xfrm>
        </p:spPr>
        <p:txBody>
          <a:bodyPr vert="horz" lIns="91440" tIns="45720" rIns="91440" bIns="45720" numCol="2" spcCol="457200" rtlCol="0" anchor="ctr">
            <a:normAutofit/>
          </a:bodyPr>
          <a:lstStyle/>
          <a:p>
            <a:r>
              <a:rPr lang="en-US" sz="2200" dirty="0">
                <a:latin typeface="Palatino Linotype" panose="02040502050505030304" pitchFamily="18" charset="0"/>
              </a:rPr>
              <a:t>Review agreements/contracts between vendors and student government;</a:t>
            </a:r>
          </a:p>
          <a:p>
            <a:r>
              <a:rPr lang="en-US" sz="2200" dirty="0">
                <a:latin typeface="Palatino Linotype" panose="02040502050505030304" pitchFamily="18" charset="0"/>
              </a:rPr>
              <a:t>Review procedures to ensure compliance with SA, SUNY and University policies and procedures</a:t>
            </a:r>
          </a:p>
          <a:p>
            <a:r>
              <a:rPr lang="en-US" sz="2200" dirty="0">
                <a:latin typeface="Palatino Linotype" panose="02040502050505030304" pitchFamily="18" charset="0"/>
              </a:rPr>
              <a:t>Certify annual operating budget; </a:t>
            </a:r>
          </a:p>
          <a:p>
            <a:r>
              <a:rPr lang="en-US" sz="2200" dirty="0">
                <a:latin typeface="Palatino Linotype" panose="02040502050505030304" pitchFamily="18" charset="0"/>
              </a:rPr>
              <a:t>Review and authorize expenditures sanctioning compliance with University policies</a:t>
            </a:r>
          </a:p>
          <a:p>
            <a:r>
              <a:rPr lang="en-US" sz="2200" dirty="0">
                <a:latin typeface="Palatino Linotype" panose="02040502050505030304" pitchFamily="18" charset="0"/>
              </a:rPr>
              <a:t>Approve student government's internal control plan</a:t>
            </a:r>
          </a:p>
          <a:p>
            <a:r>
              <a:rPr lang="en-US" sz="2200" dirty="0">
                <a:latin typeface="Palatino Linotype" panose="02040502050505030304" pitchFamily="18" charset="0"/>
              </a:rPr>
              <a:t>Review the independent auditor’s report and collaborate on plan to remedy any deficiencies</a:t>
            </a:r>
          </a:p>
          <a:p>
            <a:r>
              <a:rPr lang="en-US" sz="2200" dirty="0">
                <a:latin typeface="Palatino Linotype" panose="02040502050505030304" pitchFamily="18" charset="0"/>
              </a:rPr>
              <a:t>Ensure proper and effective campus support for the student government</a:t>
            </a:r>
          </a:p>
        </p:txBody>
      </p:sp>
      <p:sp>
        <p:nvSpPr>
          <p:cNvPr id="9" name="Rectangle 8">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88880" y="0"/>
            <a:ext cx="2103120" cy="6858000"/>
          </a:xfrm>
          <a:prstGeom prst="rect">
            <a:avLst/>
          </a:prstGeom>
          <a:solidFill>
            <a:srgbClr val="5838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5400" y="2358913"/>
            <a:ext cx="2140172" cy="2140172"/>
          </a:xfrm>
          <a:prstGeom prst="ellipse">
            <a:avLst/>
          </a:prstGeom>
          <a:solidFill>
            <a:srgbClr val="FFFFFF"/>
          </a:solidFill>
          <a:ln w="22225">
            <a:solidFill>
              <a:srgbClr val="F293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4" descr="Logo&#10;&#10;Description automatically generated">
            <a:extLst>
              <a:ext uri="{FF2B5EF4-FFF2-40B4-BE49-F238E27FC236}">
                <a16:creationId xmlns:a16="http://schemas.microsoft.com/office/drawing/2014/main" id="{435CBAAC-DE18-94DD-552B-8E2F86F4F0BD}"/>
              </a:ext>
            </a:extLst>
          </p:cNvPr>
          <p:cNvPicPr>
            <a:picLocks noChangeAspect="1"/>
          </p:cNvPicPr>
          <p:nvPr/>
        </p:nvPicPr>
        <p:blipFill>
          <a:blip r:embed="rId3"/>
          <a:stretch>
            <a:fillRect/>
          </a:stretch>
        </p:blipFill>
        <p:spPr>
          <a:xfrm>
            <a:off x="9425417" y="2857501"/>
            <a:ext cx="1120138" cy="1142998"/>
          </a:xfrm>
          <a:prstGeom prst="rect">
            <a:avLst/>
          </a:prstGeom>
        </p:spPr>
      </p:pic>
    </p:spTree>
    <p:extLst>
      <p:ext uri="{BB962C8B-B14F-4D97-AF65-F5344CB8AC3E}">
        <p14:creationId xmlns:p14="http://schemas.microsoft.com/office/powerpoint/2010/main" val="7315610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36428" y="627564"/>
            <a:ext cx="7474172" cy="1325563"/>
          </a:xfrm>
        </p:spPr>
        <p:txBody>
          <a:bodyPr>
            <a:normAutofit/>
          </a:bodyPr>
          <a:lstStyle/>
          <a:p>
            <a:r>
              <a:rPr lang="en-US" sz="4000" dirty="0">
                <a:solidFill>
                  <a:srgbClr val="7030A0"/>
                </a:solidFill>
                <a:latin typeface="Palatino Linotype"/>
              </a:rPr>
              <a:t>Fiscal Agent: University Auxiliary Services</a:t>
            </a:r>
          </a:p>
        </p:txBody>
      </p:sp>
      <p:sp>
        <p:nvSpPr>
          <p:cNvPr id="3" name="Content Placeholder 2"/>
          <p:cNvSpPr>
            <a:spLocks noGrp="1"/>
          </p:cNvSpPr>
          <p:nvPr>
            <p:ph idx="1"/>
          </p:nvPr>
        </p:nvSpPr>
        <p:spPr>
          <a:xfrm>
            <a:off x="1136428" y="1953127"/>
            <a:ext cx="7474172" cy="4277309"/>
          </a:xfrm>
        </p:spPr>
        <p:txBody>
          <a:bodyPr anchor="ctr">
            <a:normAutofit/>
          </a:bodyPr>
          <a:lstStyle/>
          <a:p>
            <a:pPr marL="0" indent="0">
              <a:buNone/>
            </a:pPr>
            <a:endParaRPr lang="en-US" sz="2000" b="1" dirty="0">
              <a:latin typeface="Palatino Linotype" panose="02040502050505030304" pitchFamily="18" charset="0"/>
            </a:endParaRPr>
          </a:p>
          <a:p>
            <a:r>
              <a:rPr lang="en-US" sz="2400" dirty="0">
                <a:latin typeface="Palatino Linotype" panose="02040502050505030304" pitchFamily="18" charset="0"/>
              </a:rPr>
              <a:t>Process and mail Student Association checks</a:t>
            </a:r>
          </a:p>
          <a:p>
            <a:r>
              <a:rPr lang="en-US" sz="2400" dirty="0">
                <a:latin typeface="Palatino Linotype" panose="02040502050505030304" pitchFamily="18" charset="0"/>
              </a:rPr>
              <a:t>Perform monthly reconciliations for bank and credit card statements</a:t>
            </a:r>
          </a:p>
          <a:p>
            <a:r>
              <a:rPr lang="en-US" sz="2400" dirty="0">
                <a:latin typeface="Palatino Linotype" panose="02040502050505030304" pitchFamily="18" charset="0"/>
              </a:rPr>
              <a:t>Oversee Student Association Auditing Process</a:t>
            </a:r>
          </a:p>
          <a:p>
            <a:r>
              <a:rPr lang="en-US" sz="2400" dirty="0">
                <a:latin typeface="Palatino Linotype" panose="02040502050505030304" pitchFamily="18" charset="0"/>
              </a:rPr>
              <a:t>Accept, process and document SA income deposits </a:t>
            </a:r>
          </a:p>
          <a:p>
            <a:r>
              <a:rPr lang="en-US" sz="2400" dirty="0">
                <a:latin typeface="Palatino Linotype" panose="02040502050505030304" pitchFamily="18" charset="0"/>
              </a:rPr>
              <a:t>Provide weekly deposit and expenditure reports to SA</a:t>
            </a:r>
          </a:p>
          <a:p>
            <a:r>
              <a:rPr lang="en-US" sz="2400" dirty="0">
                <a:latin typeface="Palatino Linotype" panose="02040502050505030304" pitchFamily="18" charset="0"/>
              </a:rPr>
              <a:t>Process payroll </a:t>
            </a:r>
            <a:endParaRPr lang="en-US" sz="2000" dirty="0">
              <a:latin typeface="Palatino Linotype" panose="02040502050505030304" pitchFamily="18" charset="0"/>
            </a:endParaRPr>
          </a:p>
        </p:txBody>
      </p:sp>
      <p:sp>
        <p:nvSpPr>
          <p:cNvPr id="17" name="Rectangle 16">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88880" y="0"/>
            <a:ext cx="2103120" cy="6858000"/>
          </a:xfrm>
          <a:prstGeom prst="rect">
            <a:avLst/>
          </a:prstGeom>
          <a:solidFill>
            <a:srgbClr val="5838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5400" y="2358913"/>
            <a:ext cx="2140172" cy="2140172"/>
          </a:xfrm>
          <a:prstGeom prst="ellipse">
            <a:avLst/>
          </a:prstGeom>
          <a:solidFill>
            <a:srgbClr val="FFFFFF"/>
          </a:solidFill>
          <a:ln w="22225">
            <a:solidFill>
              <a:srgbClr val="F293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Logo&#10;&#10;Description automatically generated">
            <a:extLst>
              <a:ext uri="{FF2B5EF4-FFF2-40B4-BE49-F238E27FC236}">
                <a16:creationId xmlns:a16="http://schemas.microsoft.com/office/drawing/2014/main" id="{9DCB71EF-04C6-960D-59FF-0FE6C4208A17}"/>
              </a:ext>
            </a:extLst>
          </p:cNvPr>
          <p:cNvPicPr>
            <a:picLocks noChangeAspect="1"/>
          </p:cNvPicPr>
          <p:nvPr/>
        </p:nvPicPr>
        <p:blipFill rotWithShape="1">
          <a:blip r:embed="rId2"/>
          <a:srcRect t="2157"/>
          <a:stretch/>
        </p:blipFill>
        <p:spPr>
          <a:xfrm>
            <a:off x="9413070" y="2857501"/>
            <a:ext cx="1144831" cy="1142998"/>
          </a:xfrm>
          <a:prstGeom prst="rect">
            <a:avLst/>
          </a:prstGeom>
        </p:spPr>
      </p:pic>
    </p:spTree>
    <p:extLst>
      <p:ext uri="{BB962C8B-B14F-4D97-AF65-F5344CB8AC3E}">
        <p14:creationId xmlns:p14="http://schemas.microsoft.com/office/powerpoint/2010/main" val="8529112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70834" y="221226"/>
            <a:ext cx="7474172" cy="1106130"/>
          </a:xfrm>
        </p:spPr>
        <p:txBody>
          <a:bodyPr>
            <a:normAutofit/>
          </a:bodyPr>
          <a:lstStyle/>
          <a:p>
            <a:r>
              <a:rPr lang="en-US" dirty="0">
                <a:solidFill>
                  <a:srgbClr val="7030A0"/>
                </a:solidFill>
                <a:latin typeface="Palatino Linotype"/>
              </a:rPr>
              <a:t>Signatory’s Responsibilities</a:t>
            </a:r>
          </a:p>
        </p:txBody>
      </p:sp>
      <p:sp>
        <p:nvSpPr>
          <p:cNvPr id="3" name="Content Placeholder 2"/>
          <p:cNvSpPr>
            <a:spLocks noGrp="1"/>
          </p:cNvSpPr>
          <p:nvPr>
            <p:ph idx="1"/>
          </p:nvPr>
        </p:nvSpPr>
        <p:spPr>
          <a:xfrm>
            <a:off x="353961" y="1504336"/>
            <a:ext cx="8561439" cy="4911212"/>
          </a:xfrm>
        </p:spPr>
        <p:txBody>
          <a:bodyPr vert="horz" lIns="91440" tIns="45720" rIns="91440" bIns="45720" rtlCol="0" anchor="ctr">
            <a:normAutofit/>
          </a:bodyPr>
          <a:lstStyle/>
          <a:p>
            <a:pPr>
              <a:lnSpc>
                <a:spcPct val="100000"/>
              </a:lnSpc>
            </a:pPr>
            <a:r>
              <a:rPr lang="en-US" dirty="0">
                <a:latin typeface="Palatino Linotype"/>
                <a:ea typeface="+mn-lt"/>
                <a:cs typeface="+mn-lt"/>
              </a:rPr>
              <a:t>Read the Financial Literacy Handbook and pass a comprehensive Financial Literacy Exam (FLE). </a:t>
            </a:r>
          </a:p>
          <a:p>
            <a:pPr>
              <a:lnSpc>
                <a:spcPct val="100000"/>
              </a:lnSpc>
            </a:pPr>
            <a:r>
              <a:rPr lang="en-US" dirty="0">
                <a:latin typeface="Palatino Linotype"/>
                <a:ea typeface="+mn-lt"/>
                <a:cs typeface="+mn-lt"/>
              </a:rPr>
              <a:t>It is crucial that you understand the process of submitting and tracking purchase requests for your group. </a:t>
            </a:r>
          </a:p>
          <a:p>
            <a:pPr lvl="1">
              <a:lnSpc>
                <a:spcPct val="100000"/>
              </a:lnSpc>
              <a:buFont typeface="Courier New" panose="02070309020205020404" pitchFamily="49" charset="0"/>
              <a:buChar char="o"/>
            </a:pPr>
            <a:r>
              <a:rPr lang="en-US" sz="1800" dirty="0">
                <a:latin typeface="Palatino Linotype"/>
                <a:ea typeface="+mn-lt"/>
                <a:cs typeface="+mn-lt"/>
              </a:rPr>
              <a:t>Please reference the purchase request process in the “Understanding My- Involvement” section of this handbook</a:t>
            </a:r>
            <a:r>
              <a:rPr lang="en-US" dirty="0">
                <a:latin typeface="Palatino Linotype"/>
                <a:ea typeface="+mn-lt"/>
                <a:cs typeface="+mn-lt"/>
              </a:rPr>
              <a:t>. </a:t>
            </a:r>
          </a:p>
          <a:p>
            <a:pPr>
              <a:lnSpc>
                <a:spcPct val="100000"/>
              </a:lnSpc>
            </a:pPr>
            <a:r>
              <a:rPr lang="en-US" dirty="0">
                <a:latin typeface="Palatino Linotype"/>
                <a:ea typeface="+mn-lt"/>
                <a:cs typeface="+mn-lt"/>
              </a:rPr>
              <a:t>Submit purchase requests to SAOC in a prompt fashion, for them to be processed. If you’re late paying a vendor, the Student Association’s reputation and credit will be damaged. </a:t>
            </a:r>
          </a:p>
          <a:p>
            <a:pPr lvl="1">
              <a:lnSpc>
                <a:spcPct val="100000"/>
              </a:lnSpc>
              <a:buFont typeface="Courier New" panose="02070309020205020404" pitchFamily="49" charset="0"/>
              <a:buChar char="o"/>
            </a:pPr>
            <a:r>
              <a:rPr lang="en-US" dirty="0">
                <a:latin typeface="Palatino Linotype"/>
                <a:ea typeface="+mn-lt"/>
                <a:cs typeface="+mn-lt"/>
              </a:rPr>
              <a:t>If your club/organization/department makes a habit of it, your budget will be frozen. </a:t>
            </a:r>
          </a:p>
        </p:txBody>
      </p:sp>
      <p:sp>
        <p:nvSpPr>
          <p:cNvPr id="10" name="Rectangle 9">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88880" y="0"/>
            <a:ext cx="2103120" cy="6858000"/>
          </a:xfrm>
          <a:prstGeom prst="rect">
            <a:avLst/>
          </a:prstGeom>
          <a:solidFill>
            <a:srgbClr val="5535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5400" y="2358913"/>
            <a:ext cx="2140172" cy="2140172"/>
          </a:xfrm>
          <a:prstGeom prst="ellipse">
            <a:avLst/>
          </a:prstGeom>
          <a:solidFill>
            <a:srgbClr val="FFFFFF"/>
          </a:solidFill>
          <a:ln w="22225">
            <a:solidFill>
              <a:srgbClr val="F28C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Logo&#10;&#10;Description automatically generated">
            <a:extLst>
              <a:ext uri="{FF2B5EF4-FFF2-40B4-BE49-F238E27FC236}">
                <a16:creationId xmlns:a16="http://schemas.microsoft.com/office/drawing/2014/main" id="{C355B82A-D527-7ECA-5E2A-133F040E9A61}"/>
              </a:ext>
            </a:extLst>
          </p:cNvPr>
          <p:cNvPicPr>
            <a:picLocks noChangeAspect="1"/>
          </p:cNvPicPr>
          <p:nvPr/>
        </p:nvPicPr>
        <p:blipFill>
          <a:blip r:embed="rId2"/>
          <a:stretch>
            <a:fillRect/>
          </a:stretch>
        </p:blipFill>
        <p:spPr>
          <a:xfrm>
            <a:off x="9426278" y="2857501"/>
            <a:ext cx="1118416" cy="1142998"/>
          </a:xfrm>
          <a:prstGeom prst="rect">
            <a:avLst/>
          </a:prstGeom>
        </p:spPr>
      </p:pic>
    </p:spTree>
    <p:extLst>
      <p:ext uri="{BB962C8B-B14F-4D97-AF65-F5344CB8AC3E}">
        <p14:creationId xmlns:p14="http://schemas.microsoft.com/office/powerpoint/2010/main" val="39328008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68478" y="310565"/>
            <a:ext cx="7757535" cy="560440"/>
          </a:xfrm>
        </p:spPr>
        <p:txBody>
          <a:bodyPr>
            <a:normAutofit fontScale="90000"/>
          </a:bodyPr>
          <a:lstStyle/>
          <a:p>
            <a:r>
              <a:rPr lang="en-US" dirty="0">
                <a:solidFill>
                  <a:srgbClr val="7030A0"/>
                </a:solidFill>
                <a:latin typeface="Palatino Linotype"/>
              </a:rPr>
              <a:t>Signatory’s Responsibilities</a:t>
            </a:r>
          </a:p>
        </p:txBody>
      </p:sp>
      <p:sp>
        <p:nvSpPr>
          <p:cNvPr id="10" name="Rectangle 9">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88880" y="0"/>
            <a:ext cx="2103120" cy="6858000"/>
          </a:xfrm>
          <a:prstGeom prst="rect">
            <a:avLst/>
          </a:prstGeom>
          <a:solidFill>
            <a:srgbClr val="5838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5400" y="2358913"/>
            <a:ext cx="2140172" cy="2140172"/>
          </a:xfrm>
          <a:prstGeom prst="ellipse">
            <a:avLst/>
          </a:prstGeom>
          <a:solidFill>
            <a:srgbClr val="FFFFFF"/>
          </a:solidFill>
          <a:ln w="22225">
            <a:solidFill>
              <a:srgbClr val="F293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Logo&#10;&#10;Description automatically generated">
            <a:extLst>
              <a:ext uri="{FF2B5EF4-FFF2-40B4-BE49-F238E27FC236}">
                <a16:creationId xmlns:a16="http://schemas.microsoft.com/office/drawing/2014/main" id="{18751C68-B485-A161-D3B7-49D0E3BCFECD}"/>
              </a:ext>
            </a:extLst>
          </p:cNvPr>
          <p:cNvPicPr>
            <a:picLocks noChangeAspect="1"/>
          </p:cNvPicPr>
          <p:nvPr/>
        </p:nvPicPr>
        <p:blipFill>
          <a:blip r:embed="rId2"/>
          <a:stretch>
            <a:fillRect/>
          </a:stretch>
        </p:blipFill>
        <p:spPr>
          <a:xfrm>
            <a:off x="9425417" y="2857501"/>
            <a:ext cx="1120138" cy="1142998"/>
          </a:xfrm>
          <a:prstGeom prst="rect">
            <a:avLst/>
          </a:prstGeom>
        </p:spPr>
      </p:pic>
      <p:sp>
        <p:nvSpPr>
          <p:cNvPr id="6" name="Content Placeholder 5">
            <a:extLst>
              <a:ext uri="{FF2B5EF4-FFF2-40B4-BE49-F238E27FC236}">
                <a16:creationId xmlns:a16="http://schemas.microsoft.com/office/drawing/2014/main" id="{F297F897-5D8E-F154-19A0-6569D1367403}"/>
              </a:ext>
            </a:extLst>
          </p:cNvPr>
          <p:cNvSpPr>
            <a:spLocks noGrp="1"/>
          </p:cNvSpPr>
          <p:nvPr>
            <p:ph idx="1"/>
          </p:nvPr>
        </p:nvSpPr>
        <p:spPr>
          <a:xfrm>
            <a:off x="341994" y="1238866"/>
            <a:ext cx="8573406" cy="5220928"/>
          </a:xfrm>
        </p:spPr>
        <p:txBody>
          <a:bodyPr anchor="ctr">
            <a:normAutofit/>
          </a:bodyPr>
          <a:lstStyle/>
          <a:p>
            <a:r>
              <a:rPr lang="en-US" sz="2200" dirty="0"/>
              <a:t>Keep accurate and up-to-date financial records for your club/organization/department. </a:t>
            </a:r>
          </a:p>
          <a:p>
            <a:pPr lvl="1">
              <a:lnSpc>
                <a:spcPct val="120000"/>
              </a:lnSpc>
              <a:buFont typeface="Courier New" panose="02070309020205020404" pitchFamily="49" charset="0"/>
              <a:buChar char="o"/>
            </a:pPr>
            <a:r>
              <a:rPr lang="en-US" sz="1900" dirty="0"/>
              <a:t>You are expected to create and keep an independent financial record and provide it to the Student Association Office of the Comptroller (SAOC) upon request. </a:t>
            </a:r>
          </a:p>
          <a:p>
            <a:pPr>
              <a:lnSpc>
                <a:spcPct val="120000"/>
              </a:lnSpc>
            </a:pPr>
            <a:r>
              <a:rPr lang="en-US" sz="2200" dirty="0"/>
              <a:t>All contracts require the Student Association President &amp; Comptroller’s signature to be paid</a:t>
            </a:r>
            <a:r>
              <a:rPr lang="en-US" sz="1900" dirty="0"/>
              <a:t>. </a:t>
            </a:r>
          </a:p>
          <a:p>
            <a:pPr lvl="1">
              <a:lnSpc>
                <a:spcPct val="120000"/>
              </a:lnSpc>
              <a:buFont typeface="Courier New" panose="02070309020205020404" pitchFamily="49" charset="0"/>
              <a:buChar char="o"/>
            </a:pPr>
            <a:r>
              <a:rPr lang="en-US" sz="1900" dirty="0"/>
              <a:t>Under no circumstance should any student organization member sign a contract or enter into an agreement on behalf of the Student Association</a:t>
            </a:r>
            <a:r>
              <a:rPr lang="en-US" dirty="0"/>
              <a:t>. </a:t>
            </a:r>
          </a:p>
          <a:p>
            <a:endParaRPr lang="en-US" dirty="0"/>
          </a:p>
        </p:txBody>
      </p:sp>
    </p:spTree>
    <p:extLst>
      <p:ext uri="{BB962C8B-B14F-4D97-AF65-F5344CB8AC3E}">
        <p14:creationId xmlns:p14="http://schemas.microsoft.com/office/powerpoint/2010/main" val="24828683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57865" y="678426"/>
            <a:ext cx="7757535" cy="560440"/>
          </a:xfrm>
        </p:spPr>
        <p:txBody>
          <a:bodyPr>
            <a:normAutofit fontScale="90000"/>
          </a:bodyPr>
          <a:lstStyle/>
          <a:p>
            <a:r>
              <a:rPr lang="en-US" dirty="0">
                <a:solidFill>
                  <a:srgbClr val="7030A0"/>
                </a:solidFill>
                <a:latin typeface="Palatino Linotype"/>
              </a:rPr>
              <a:t>Signatory’s Responsibilities</a:t>
            </a:r>
          </a:p>
        </p:txBody>
      </p:sp>
      <p:sp>
        <p:nvSpPr>
          <p:cNvPr id="10" name="Rectangle 9">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88880" y="0"/>
            <a:ext cx="2103120" cy="6858000"/>
          </a:xfrm>
          <a:prstGeom prst="rect">
            <a:avLst/>
          </a:prstGeom>
          <a:solidFill>
            <a:srgbClr val="5838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5400" y="2358913"/>
            <a:ext cx="2140172" cy="2140172"/>
          </a:xfrm>
          <a:prstGeom prst="ellipse">
            <a:avLst/>
          </a:prstGeom>
          <a:solidFill>
            <a:srgbClr val="FFFFFF"/>
          </a:solidFill>
          <a:ln w="22225">
            <a:solidFill>
              <a:srgbClr val="F293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Logo&#10;&#10;Description automatically generated">
            <a:extLst>
              <a:ext uri="{FF2B5EF4-FFF2-40B4-BE49-F238E27FC236}">
                <a16:creationId xmlns:a16="http://schemas.microsoft.com/office/drawing/2014/main" id="{18751C68-B485-A161-D3B7-49D0E3BCFECD}"/>
              </a:ext>
            </a:extLst>
          </p:cNvPr>
          <p:cNvPicPr>
            <a:picLocks noChangeAspect="1"/>
          </p:cNvPicPr>
          <p:nvPr/>
        </p:nvPicPr>
        <p:blipFill>
          <a:blip r:embed="rId2"/>
          <a:stretch>
            <a:fillRect/>
          </a:stretch>
        </p:blipFill>
        <p:spPr>
          <a:xfrm>
            <a:off x="9425417" y="2857501"/>
            <a:ext cx="1120138" cy="1142998"/>
          </a:xfrm>
          <a:prstGeom prst="rect">
            <a:avLst/>
          </a:prstGeom>
        </p:spPr>
      </p:pic>
      <p:sp>
        <p:nvSpPr>
          <p:cNvPr id="6" name="Content Placeholder 5">
            <a:extLst>
              <a:ext uri="{FF2B5EF4-FFF2-40B4-BE49-F238E27FC236}">
                <a16:creationId xmlns:a16="http://schemas.microsoft.com/office/drawing/2014/main" id="{F297F897-5D8E-F154-19A0-6569D1367403}"/>
              </a:ext>
            </a:extLst>
          </p:cNvPr>
          <p:cNvSpPr>
            <a:spLocks noGrp="1"/>
          </p:cNvSpPr>
          <p:nvPr>
            <p:ph idx="1"/>
          </p:nvPr>
        </p:nvSpPr>
        <p:spPr>
          <a:xfrm>
            <a:off x="294968" y="1696065"/>
            <a:ext cx="8620432" cy="4483509"/>
          </a:xfrm>
        </p:spPr>
        <p:txBody>
          <a:bodyPr anchor="ctr">
            <a:normAutofit lnSpcReduction="10000"/>
          </a:bodyPr>
          <a:lstStyle/>
          <a:p>
            <a:pPr>
              <a:lnSpc>
                <a:spcPct val="150000"/>
              </a:lnSpc>
            </a:pPr>
            <a:r>
              <a:rPr lang="en-US" sz="2200" dirty="0"/>
              <a:t>All purchase requests require proper documentation .</a:t>
            </a:r>
          </a:p>
          <a:p>
            <a:pPr lvl="1">
              <a:lnSpc>
                <a:spcPct val="150000"/>
              </a:lnSpc>
              <a:buFont typeface="Courier New" panose="02070309020205020404" pitchFamily="49" charset="0"/>
              <a:buChar char="o"/>
            </a:pPr>
            <a:r>
              <a:rPr lang="en-US" sz="1900" dirty="0"/>
              <a:t>Documentation  include but not limited to a contract, a W-9 form, an invoice, a receipt, a quote, a flyer, a description of the event, a list of attendees, etc. </a:t>
            </a:r>
          </a:p>
          <a:p>
            <a:pPr>
              <a:lnSpc>
                <a:spcPct val="150000"/>
              </a:lnSpc>
            </a:pPr>
            <a:r>
              <a:rPr lang="en-US" sz="2200" dirty="0"/>
              <a:t>You are responsible for formulating and submitting your group’s budget proposal for the following fiscal year</a:t>
            </a:r>
            <a:r>
              <a:rPr lang="en-US" b="1" dirty="0"/>
              <a:t>. </a:t>
            </a:r>
          </a:p>
          <a:p>
            <a:pPr lvl="1">
              <a:lnSpc>
                <a:spcPct val="150000"/>
              </a:lnSpc>
              <a:buFont typeface="Courier New" panose="02070309020205020404" pitchFamily="49" charset="0"/>
              <a:buChar char="o"/>
            </a:pPr>
            <a:r>
              <a:rPr lang="en-US" b="1" dirty="0"/>
              <a:t>There will be a mandatory informational training session in the spring semester. If a budget is not submitted, you risk your group receiving no funding for the next two years.</a:t>
            </a:r>
            <a:endParaRPr lang="en-US" b="1" dirty="0">
              <a:ea typeface="+mn-lt"/>
              <a:cs typeface="+mn-lt"/>
            </a:endParaRPr>
          </a:p>
          <a:p>
            <a:pPr marL="0" indent="0">
              <a:buNone/>
            </a:pPr>
            <a:endParaRPr lang="en-US" dirty="0"/>
          </a:p>
        </p:txBody>
      </p:sp>
    </p:spTree>
    <p:extLst>
      <p:ext uri="{BB962C8B-B14F-4D97-AF65-F5344CB8AC3E}">
        <p14:creationId xmlns:p14="http://schemas.microsoft.com/office/powerpoint/2010/main" val="32243076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366686" y="644343"/>
            <a:ext cx="7147420" cy="832120"/>
          </a:xfrm>
        </p:spPr>
        <p:txBody>
          <a:bodyPr>
            <a:normAutofit/>
          </a:bodyPr>
          <a:lstStyle/>
          <a:p>
            <a:pPr algn="ctr"/>
            <a:r>
              <a:rPr lang="en-US" sz="4000" dirty="0">
                <a:solidFill>
                  <a:srgbClr val="7030A0"/>
                </a:solidFill>
                <a:latin typeface="Palatino Linotype"/>
              </a:rPr>
              <a:t>Fiscal Management </a:t>
            </a:r>
          </a:p>
        </p:txBody>
      </p:sp>
      <p:sp>
        <p:nvSpPr>
          <p:cNvPr id="3" name="Content Placeholder 2"/>
          <p:cNvSpPr>
            <a:spLocks noGrp="1"/>
          </p:cNvSpPr>
          <p:nvPr>
            <p:ph idx="1"/>
          </p:nvPr>
        </p:nvSpPr>
        <p:spPr>
          <a:xfrm>
            <a:off x="870155" y="2084677"/>
            <a:ext cx="7643951" cy="3831644"/>
          </a:xfrm>
        </p:spPr>
        <p:txBody>
          <a:bodyPr vert="horz" lIns="91440" tIns="45720" rIns="91440" bIns="45720" rtlCol="0" anchor="ctr">
            <a:noAutofit/>
          </a:bodyPr>
          <a:lstStyle/>
          <a:p>
            <a:pPr marL="0" indent="0" algn="ctr">
              <a:buNone/>
            </a:pPr>
            <a:r>
              <a:rPr lang="en-US" sz="2800" b="1" u="sng" dirty="0">
                <a:latin typeface="Palatino Linotype"/>
              </a:rPr>
              <a:t>Financial Literacy Handbook and Exam</a:t>
            </a:r>
          </a:p>
          <a:p>
            <a:pPr marL="0" indent="0" algn="ctr">
              <a:buNone/>
            </a:pPr>
            <a:endParaRPr lang="en-US" b="1" u="sng" dirty="0">
              <a:latin typeface="Palatino Linotype"/>
            </a:endParaRPr>
          </a:p>
          <a:p>
            <a:r>
              <a:rPr lang="en-US" dirty="0">
                <a:latin typeface="Palatino Linotype"/>
              </a:rPr>
              <a:t>Exam is administered through Teams.</a:t>
            </a:r>
          </a:p>
          <a:p>
            <a:r>
              <a:rPr lang="en-US" dirty="0">
                <a:latin typeface="Palatino Linotype"/>
              </a:rPr>
              <a:t>All Authorized Signatories must take and pass the exam.</a:t>
            </a:r>
          </a:p>
          <a:p>
            <a:r>
              <a:rPr lang="en-US" dirty="0">
                <a:latin typeface="Palatino Linotype"/>
              </a:rPr>
              <a:t>SA Comptroller must be notified if an Authorized Signatory has a status change.</a:t>
            </a:r>
          </a:p>
          <a:p>
            <a:r>
              <a:rPr lang="en-US" dirty="0">
                <a:latin typeface="Palatino Linotype"/>
              </a:rPr>
              <a:t>Authorized Signatories should not submit their own reimbursement PR (ask another group member).</a:t>
            </a:r>
          </a:p>
          <a:p>
            <a:endParaRPr lang="en-US" sz="2000" b="1" dirty="0"/>
          </a:p>
        </p:txBody>
      </p:sp>
      <p:sp>
        <p:nvSpPr>
          <p:cNvPr id="9" name="Rectangle 8">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88880" y="0"/>
            <a:ext cx="2103120" cy="6858000"/>
          </a:xfrm>
          <a:prstGeom prst="rect">
            <a:avLst/>
          </a:prstGeom>
          <a:solidFill>
            <a:srgbClr val="5838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5400" y="2358913"/>
            <a:ext cx="2140172" cy="2140172"/>
          </a:xfrm>
          <a:prstGeom prst="ellipse">
            <a:avLst/>
          </a:prstGeom>
          <a:solidFill>
            <a:srgbClr val="FFFFFF"/>
          </a:solidFill>
          <a:ln w="22225">
            <a:solidFill>
              <a:srgbClr val="F293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5" descr="Logo&#10;&#10;Description automatically generated">
            <a:extLst>
              <a:ext uri="{FF2B5EF4-FFF2-40B4-BE49-F238E27FC236}">
                <a16:creationId xmlns:a16="http://schemas.microsoft.com/office/drawing/2014/main" id="{894EB05C-F9C8-9CA5-4311-A88CDA907C5A}"/>
              </a:ext>
            </a:extLst>
          </p:cNvPr>
          <p:cNvPicPr>
            <a:picLocks noChangeAspect="1"/>
          </p:cNvPicPr>
          <p:nvPr/>
        </p:nvPicPr>
        <p:blipFill>
          <a:blip r:embed="rId2"/>
          <a:stretch>
            <a:fillRect/>
          </a:stretch>
        </p:blipFill>
        <p:spPr>
          <a:xfrm>
            <a:off x="9425417" y="2857501"/>
            <a:ext cx="1120138" cy="1142998"/>
          </a:xfrm>
          <a:prstGeom prst="rect">
            <a:avLst/>
          </a:prstGeom>
        </p:spPr>
      </p:pic>
    </p:spTree>
    <p:extLst>
      <p:ext uri="{BB962C8B-B14F-4D97-AF65-F5344CB8AC3E}">
        <p14:creationId xmlns:p14="http://schemas.microsoft.com/office/powerpoint/2010/main" val="31757602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36428" y="627564"/>
            <a:ext cx="7474172" cy="1325563"/>
          </a:xfrm>
        </p:spPr>
        <p:txBody>
          <a:bodyPr>
            <a:normAutofit/>
          </a:bodyPr>
          <a:lstStyle/>
          <a:p>
            <a:pPr algn="ctr"/>
            <a:r>
              <a:rPr lang="en-US" dirty="0">
                <a:solidFill>
                  <a:srgbClr val="7030A0"/>
                </a:solidFill>
                <a:latin typeface="Palatino Linotype"/>
                <a:cs typeface="Calibri Light" panose="020F0302020204030204"/>
              </a:rPr>
              <a:t>Fiscal Management</a:t>
            </a:r>
          </a:p>
        </p:txBody>
      </p:sp>
      <p:sp>
        <p:nvSpPr>
          <p:cNvPr id="3" name="Content Placeholder 2"/>
          <p:cNvSpPr>
            <a:spLocks noGrp="1"/>
          </p:cNvSpPr>
          <p:nvPr>
            <p:ph idx="1"/>
          </p:nvPr>
        </p:nvSpPr>
        <p:spPr>
          <a:xfrm>
            <a:off x="1136429" y="2168013"/>
            <a:ext cx="7474171" cy="3731342"/>
          </a:xfrm>
        </p:spPr>
        <p:txBody>
          <a:bodyPr anchor="ctr">
            <a:normAutofit/>
          </a:bodyPr>
          <a:lstStyle/>
          <a:p>
            <a:pPr marL="0" indent="0" algn="ctr">
              <a:buNone/>
            </a:pPr>
            <a:r>
              <a:rPr lang="en-US" sz="1500" b="1" u="sng" dirty="0">
                <a:latin typeface="Palatino Linotype" panose="02040502050505030304" pitchFamily="18" charset="0"/>
              </a:rPr>
              <a:t>MYINVOLVEMENT</a:t>
            </a:r>
          </a:p>
          <a:p>
            <a:pPr marL="0" indent="0" algn="ctr">
              <a:buNone/>
            </a:pPr>
            <a:r>
              <a:rPr lang="en-US" sz="1500" b="1" u="sng" dirty="0">
                <a:latin typeface="Palatino Linotype" panose="02040502050505030304" pitchFamily="18" charset="0"/>
              </a:rPr>
              <a:t> </a:t>
            </a:r>
          </a:p>
          <a:p>
            <a:r>
              <a:rPr lang="en-US" sz="1800" dirty="0" err="1">
                <a:latin typeface="Palatino Linotype" panose="02040502050505030304" pitchFamily="18" charset="0"/>
              </a:rPr>
              <a:t>MyInvolvement</a:t>
            </a:r>
            <a:r>
              <a:rPr lang="en-US" sz="1800" dirty="0">
                <a:latin typeface="Palatino Linotype" panose="02040502050505030304" pitchFamily="18" charset="0"/>
              </a:rPr>
              <a:t> has an internal tracking mechanism for SA financials</a:t>
            </a:r>
          </a:p>
          <a:p>
            <a:r>
              <a:rPr lang="en-US" sz="1800" dirty="0">
                <a:latin typeface="Palatino Linotype" panose="02040502050505030304" pitchFamily="18" charset="0"/>
              </a:rPr>
              <a:t>New allocations are posted each fiscal year and income balances rollover</a:t>
            </a:r>
          </a:p>
          <a:p>
            <a:r>
              <a:rPr lang="en-US" sz="1800" b="1" dirty="0">
                <a:effectLst>
                  <a:outerShdw blurRad="38100" dist="38100" dir="2700000" algn="tl">
                    <a:srgbClr val="000000">
                      <a:alpha val="43137"/>
                    </a:srgbClr>
                  </a:outerShdw>
                </a:effectLst>
                <a:latin typeface="Palatino Linotype" panose="02040502050505030304" pitchFamily="18" charset="0"/>
              </a:rPr>
              <a:t>Refer to The SA By-Laws, Financial Literacy Handbook and Constitution before making purchases</a:t>
            </a:r>
          </a:p>
          <a:p>
            <a:r>
              <a:rPr lang="en-US" sz="1800" dirty="0">
                <a:latin typeface="Palatino Linotype" panose="02040502050505030304" pitchFamily="18" charset="0"/>
              </a:rPr>
              <a:t>A “final invoice” must be obtained and submitted in order to process payments for (Campus Center Mgmt., Sodexo, </a:t>
            </a:r>
            <a:r>
              <a:rPr lang="en-US" sz="1800" dirty="0" err="1">
                <a:latin typeface="Palatino Linotype" panose="02040502050505030304" pitchFamily="18" charset="0"/>
              </a:rPr>
              <a:t>CustomInk</a:t>
            </a:r>
            <a:r>
              <a:rPr lang="en-US" sz="1800" dirty="0">
                <a:latin typeface="Palatino Linotype" panose="02040502050505030304" pitchFamily="18" charset="0"/>
              </a:rPr>
              <a:t>)</a:t>
            </a:r>
          </a:p>
          <a:p>
            <a:pPr lvl="1"/>
            <a:endParaRPr lang="en-US" sz="1500" dirty="0">
              <a:latin typeface="Palatino Linotype" panose="02040502050505030304" pitchFamily="18" charset="0"/>
            </a:endParaRPr>
          </a:p>
          <a:p>
            <a:pPr marL="0" indent="0">
              <a:buNone/>
            </a:pPr>
            <a:endParaRPr lang="en-US" sz="1500" i="1" dirty="0">
              <a:latin typeface="Palatino Linotype" panose="02040502050505030304" pitchFamily="18" charset="0"/>
            </a:endParaRPr>
          </a:p>
          <a:p>
            <a:pPr marL="0" indent="0">
              <a:buNone/>
            </a:pPr>
            <a:endParaRPr lang="en-US" sz="1500" b="1" i="1" dirty="0"/>
          </a:p>
          <a:p>
            <a:endParaRPr lang="en-US" sz="1500" b="1" i="1" dirty="0"/>
          </a:p>
        </p:txBody>
      </p:sp>
      <p:sp>
        <p:nvSpPr>
          <p:cNvPr id="17" name="Rectangle 16">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88880" y="0"/>
            <a:ext cx="2103120" cy="6858000"/>
          </a:xfrm>
          <a:prstGeom prst="rect">
            <a:avLst/>
          </a:prstGeom>
          <a:solidFill>
            <a:srgbClr val="5838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5400" y="2358913"/>
            <a:ext cx="2140172" cy="2140172"/>
          </a:xfrm>
          <a:prstGeom prst="ellipse">
            <a:avLst/>
          </a:prstGeom>
          <a:solidFill>
            <a:srgbClr val="FFFFFF"/>
          </a:solidFill>
          <a:ln w="22225">
            <a:solidFill>
              <a:srgbClr val="F293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a:extLst>
              <a:ext uri="{FF2B5EF4-FFF2-40B4-BE49-F238E27FC236}">
                <a16:creationId xmlns:a16="http://schemas.microsoft.com/office/drawing/2014/main" id="{5D6147C1-8232-3574-F1AE-6C401FFFC48F}"/>
              </a:ext>
            </a:extLst>
          </p:cNvPr>
          <p:cNvPicPr>
            <a:picLocks noChangeAspect="1"/>
          </p:cNvPicPr>
          <p:nvPr/>
        </p:nvPicPr>
        <p:blipFill rotWithShape="1">
          <a:blip r:embed="rId2"/>
          <a:srcRect t="2157"/>
          <a:stretch/>
        </p:blipFill>
        <p:spPr>
          <a:xfrm>
            <a:off x="9413070" y="2857501"/>
            <a:ext cx="1144831" cy="1142998"/>
          </a:xfrm>
          <a:prstGeom prst="rect">
            <a:avLst/>
          </a:prstGeom>
        </p:spPr>
      </p:pic>
    </p:spTree>
    <p:extLst>
      <p:ext uri="{BB962C8B-B14F-4D97-AF65-F5344CB8AC3E}">
        <p14:creationId xmlns:p14="http://schemas.microsoft.com/office/powerpoint/2010/main" val="9077293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36428" y="627565"/>
            <a:ext cx="7474172" cy="1033456"/>
          </a:xfrm>
        </p:spPr>
        <p:txBody>
          <a:bodyPr>
            <a:normAutofit/>
          </a:bodyPr>
          <a:lstStyle/>
          <a:p>
            <a:pPr algn="ctr"/>
            <a:r>
              <a:rPr lang="en-US" sz="4900" dirty="0">
                <a:solidFill>
                  <a:srgbClr val="7030A0"/>
                </a:solidFill>
                <a:latin typeface="Palatino Linotype"/>
                <a:cs typeface="Calibri Light" panose="020F0302020204030204"/>
              </a:rPr>
              <a:t>PR Submission</a:t>
            </a:r>
            <a:endParaRPr lang="en-US" u="sng" dirty="0">
              <a:latin typeface="Palatino Linotype"/>
            </a:endParaRPr>
          </a:p>
        </p:txBody>
      </p:sp>
      <p:sp>
        <p:nvSpPr>
          <p:cNvPr id="3" name="Content Placeholder 2"/>
          <p:cNvSpPr>
            <a:spLocks noGrp="1"/>
          </p:cNvSpPr>
          <p:nvPr>
            <p:ph idx="1"/>
          </p:nvPr>
        </p:nvSpPr>
        <p:spPr>
          <a:xfrm>
            <a:off x="943897" y="1533832"/>
            <a:ext cx="7801897" cy="4696603"/>
          </a:xfrm>
        </p:spPr>
        <p:txBody>
          <a:bodyPr anchor="ctr">
            <a:normAutofit/>
          </a:bodyPr>
          <a:lstStyle/>
          <a:p>
            <a:r>
              <a:rPr lang="en-US" b="1" dirty="0">
                <a:latin typeface="Palatino Linotype" panose="02040502050505030304" pitchFamily="18" charset="0"/>
              </a:rPr>
              <a:t>Steps to submit a Purchase Request</a:t>
            </a:r>
            <a:r>
              <a:rPr lang="en-US" dirty="0">
                <a:latin typeface="Palatino Linotype" panose="02040502050505030304" pitchFamily="18" charset="0"/>
              </a:rPr>
              <a:t>: </a:t>
            </a:r>
          </a:p>
          <a:p>
            <a:pPr marL="800080" lvl="1" indent="-342891">
              <a:buFont typeface="+mj-lt"/>
              <a:buAutoNum type="arabicPeriod"/>
            </a:pPr>
            <a:r>
              <a:rPr lang="en-US" dirty="0">
                <a:latin typeface="Palatino Linotype" panose="02040502050505030304" pitchFamily="18" charset="0"/>
              </a:rPr>
              <a:t>Log into </a:t>
            </a:r>
            <a:r>
              <a:rPr lang="en-US" dirty="0" err="1">
                <a:latin typeface="Palatino Linotype" panose="02040502050505030304" pitchFamily="18" charset="0"/>
              </a:rPr>
              <a:t>MyInvolvement</a:t>
            </a:r>
            <a:r>
              <a:rPr lang="en-US" dirty="0">
                <a:latin typeface="Palatino Linotype" panose="02040502050505030304" pitchFamily="18" charset="0"/>
              </a:rPr>
              <a:t> and open your department’s page. </a:t>
            </a:r>
          </a:p>
          <a:p>
            <a:pPr marL="800080" lvl="1" indent="-342891">
              <a:buFont typeface="+mj-lt"/>
              <a:buAutoNum type="arabicPeriod"/>
            </a:pPr>
            <a:r>
              <a:rPr lang="en-US" dirty="0">
                <a:latin typeface="Palatino Linotype" panose="02040502050505030304" pitchFamily="18" charset="0"/>
              </a:rPr>
              <a:t>Open the Finance tab</a:t>
            </a:r>
          </a:p>
          <a:p>
            <a:pPr marL="800080" lvl="1" indent="-342891">
              <a:buFont typeface="+mj-lt"/>
              <a:buAutoNum type="arabicPeriod"/>
            </a:pPr>
            <a:r>
              <a:rPr lang="en-US" dirty="0">
                <a:latin typeface="Palatino Linotype" panose="02040502050505030304" pitchFamily="18" charset="0"/>
              </a:rPr>
              <a:t>Press the “Submit Purchase Request” button. </a:t>
            </a:r>
          </a:p>
          <a:p>
            <a:pPr marL="800080" lvl="1" indent="-342891">
              <a:buFont typeface="+mj-lt"/>
              <a:buAutoNum type="arabicPeriod"/>
            </a:pPr>
            <a:r>
              <a:rPr lang="en-US" dirty="0">
                <a:latin typeface="Palatino Linotype" panose="02040502050505030304" pitchFamily="18" charset="0"/>
              </a:rPr>
              <a:t>Fill in the form and attach invoices/receipts/contracts. </a:t>
            </a:r>
          </a:p>
          <a:p>
            <a:pPr marL="800080" lvl="1" indent="-342891">
              <a:buFont typeface="+mj-lt"/>
              <a:buAutoNum type="arabicPeriod"/>
            </a:pPr>
            <a:r>
              <a:rPr lang="en-US" dirty="0">
                <a:latin typeface="Palatino Linotype" panose="02040502050505030304" pitchFamily="18" charset="0"/>
              </a:rPr>
              <a:t>Category of payment: Purchase – No PO Required, Purchase – PO Required, Reimbursement, Sodexo, Credit Card. </a:t>
            </a:r>
          </a:p>
          <a:p>
            <a:pPr marL="800080" lvl="1" indent="-342891">
              <a:buFont typeface="+mj-lt"/>
              <a:buAutoNum type="arabicPeriod"/>
            </a:pPr>
            <a:r>
              <a:rPr lang="en-US" dirty="0">
                <a:latin typeface="Palatino Linotype" panose="02040502050505030304" pitchFamily="18" charset="0"/>
              </a:rPr>
              <a:t>Allow 3-4 weeks to process payment</a:t>
            </a:r>
            <a:r>
              <a:rPr lang="en-US" sz="1900" dirty="0">
                <a:latin typeface="Palatino Linotype" panose="02040502050505030304" pitchFamily="18" charset="0"/>
              </a:rPr>
              <a:t>. </a:t>
            </a:r>
          </a:p>
        </p:txBody>
      </p:sp>
      <p:sp>
        <p:nvSpPr>
          <p:cNvPr id="17" name="Rectangle 16">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88880" y="0"/>
            <a:ext cx="2103120" cy="6858000"/>
          </a:xfrm>
          <a:prstGeom prst="rect">
            <a:avLst/>
          </a:prstGeom>
          <a:solidFill>
            <a:srgbClr val="5838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5400" y="2358913"/>
            <a:ext cx="2140172" cy="2140172"/>
          </a:xfrm>
          <a:prstGeom prst="ellipse">
            <a:avLst/>
          </a:prstGeom>
          <a:solidFill>
            <a:srgbClr val="FFFFFF"/>
          </a:solidFill>
          <a:ln w="22225">
            <a:solidFill>
              <a:srgbClr val="F293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Logo&#10;&#10;Description automatically generated">
            <a:extLst>
              <a:ext uri="{FF2B5EF4-FFF2-40B4-BE49-F238E27FC236}">
                <a16:creationId xmlns:a16="http://schemas.microsoft.com/office/drawing/2014/main" id="{47903A2E-5DF3-EC5D-E3A2-966FE853DED8}"/>
              </a:ext>
            </a:extLst>
          </p:cNvPr>
          <p:cNvPicPr>
            <a:picLocks noChangeAspect="1"/>
          </p:cNvPicPr>
          <p:nvPr/>
        </p:nvPicPr>
        <p:blipFill rotWithShape="1">
          <a:blip r:embed="rId2"/>
          <a:srcRect t="2157"/>
          <a:stretch/>
        </p:blipFill>
        <p:spPr>
          <a:xfrm>
            <a:off x="9413070" y="2857501"/>
            <a:ext cx="1144831" cy="1142998"/>
          </a:xfrm>
          <a:prstGeom prst="rect">
            <a:avLst/>
          </a:prstGeom>
        </p:spPr>
      </p:pic>
    </p:spTree>
    <p:extLst>
      <p:ext uri="{BB962C8B-B14F-4D97-AF65-F5344CB8AC3E}">
        <p14:creationId xmlns:p14="http://schemas.microsoft.com/office/powerpoint/2010/main" val="13389470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25392" y="606477"/>
            <a:ext cx="7474172" cy="1325563"/>
          </a:xfrm>
        </p:spPr>
        <p:txBody>
          <a:bodyPr>
            <a:normAutofit/>
          </a:bodyPr>
          <a:lstStyle/>
          <a:p>
            <a:pPr algn="ctr"/>
            <a:r>
              <a:rPr lang="en-US" dirty="0">
                <a:solidFill>
                  <a:srgbClr val="7030A0"/>
                </a:solidFill>
                <a:latin typeface="Palatino Linotype"/>
                <a:cs typeface="Calibri Light" panose="020F0302020204030204"/>
              </a:rPr>
              <a:t>After PR Submission</a:t>
            </a:r>
          </a:p>
          <a:p>
            <a:endParaRPr lang="en-US" dirty="0">
              <a:latin typeface="Palatino Linotype"/>
            </a:endParaRPr>
          </a:p>
        </p:txBody>
      </p:sp>
      <p:sp>
        <p:nvSpPr>
          <p:cNvPr id="3" name="Content Placeholder 2"/>
          <p:cNvSpPr>
            <a:spLocks noGrp="1"/>
          </p:cNvSpPr>
          <p:nvPr>
            <p:ph idx="1"/>
          </p:nvPr>
        </p:nvSpPr>
        <p:spPr>
          <a:xfrm>
            <a:off x="893147" y="1696066"/>
            <a:ext cx="7938663" cy="4336024"/>
          </a:xfrm>
        </p:spPr>
        <p:txBody>
          <a:bodyPr anchor="ctr">
            <a:normAutofit/>
          </a:bodyPr>
          <a:lstStyle/>
          <a:p>
            <a:r>
              <a:rPr lang="en-US" sz="2200" b="1" dirty="0">
                <a:latin typeface="Palatino Linotype"/>
              </a:rPr>
              <a:t>Purchase Request Lifecycle </a:t>
            </a:r>
            <a:r>
              <a:rPr lang="en-US" sz="2200" dirty="0">
                <a:latin typeface="Palatino Linotype"/>
              </a:rPr>
              <a:t>: </a:t>
            </a:r>
            <a:endParaRPr lang="en-US" sz="2200" dirty="0">
              <a:ea typeface="+mn-lt"/>
              <a:cs typeface="+mn-lt"/>
            </a:endParaRPr>
          </a:p>
          <a:p>
            <a:pPr marL="799465" lvl="1" indent="-342265">
              <a:buAutoNum type="arabicPeriod"/>
            </a:pPr>
            <a:r>
              <a:rPr lang="en-US" dirty="0"/>
              <a:t>Submission of the purchase request by the Treasurer/President/Direct or </a:t>
            </a:r>
            <a:r>
              <a:rPr lang="en-US" sz="2200" dirty="0">
                <a:latin typeface="Palatino Linotype"/>
              </a:rPr>
              <a:t>SA Signatory</a:t>
            </a:r>
          </a:p>
          <a:p>
            <a:pPr marL="799465" lvl="1" indent="-342265">
              <a:buAutoNum type="arabicPeriod"/>
            </a:pPr>
            <a:r>
              <a:rPr lang="en-US" dirty="0"/>
              <a:t>Comptroller reviews and approves, amends, or denies</a:t>
            </a:r>
          </a:p>
          <a:p>
            <a:pPr marL="799465" lvl="1" indent="-342265">
              <a:buAutoNum type="arabicPeriod"/>
            </a:pPr>
            <a:r>
              <a:rPr lang="en-US" dirty="0"/>
              <a:t>Campus Designee reviews then approves or denies</a:t>
            </a:r>
          </a:p>
          <a:p>
            <a:pPr marL="799465" lvl="1" indent="-342265">
              <a:buAutoNum type="arabicPeriod"/>
            </a:pPr>
            <a:r>
              <a:rPr lang="en-US" dirty="0"/>
              <a:t>Reviewed and approved by University Auxiliary Services</a:t>
            </a:r>
          </a:p>
          <a:p>
            <a:pPr marL="799465" lvl="1" indent="-342265">
              <a:buAutoNum type="arabicPeriod"/>
            </a:pPr>
            <a:r>
              <a:rPr lang="en-US" dirty="0"/>
              <a:t>SAOC transacts the purchase request in </a:t>
            </a:r>
            <a:r>
              <a:rPr lang="en-US" dirty="0" err="1"/>
              <a:t>MyInvolvement</a:t>
            </a:r>
            <a:endParaRPr lang="en-US" dirty="0"/>
          </a:p>
          <a:p>
            <a:pPr marL="799465" lvl="1" indent="-342265">
              <a:buAutoNum type="arabicPeriod"/>
            </a:pPr>
            <a:r>
              <a:rPr lang="en-US" dirty="0"/>
              <a:t>SAOC completes the purchase request in </a:t>
            </a:r>
            <a:r>
              <a:rPr lang="en-US" dirty="0" err="1"/>
              <a:t>MyInvolvement</a:t>
            </a:r>
            <a:endParaRPr lang="en-US" dirty="0"/>
          </a:p>
        </p:txBody>
      </p:sp>
      <p:sp>
        <p:nvSpPr>
          <p:cNvPr id="17" name="Rectangle 16">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88880" y="0"/>
            <a:ext cx="2103120" cy="6858000"/>
          </a:xfrm>
          <a:prstGeom prst="rect">
            <a:avLst/>
          </a:prstGeom>
          <a:solidFill>
            <a:srgbClr val="5838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5400" y="2358913"/>
            <a:ext cx="2140172" cy="2140172"/>
          </a:xfrm>
          <a:prstGeom prst="ellipse">
            <a:avLst/>
          </a:prstGeom>
          <a:solidFill>
            <a:srgbClr val="FFFFFF"/>
          </a:solidFill>
          <a:ln w="22225">
            <a:solidFill>
              <a:srgbClr val="F293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Logo&#10;&#10;Description automatically generated">
            <a:extLst>
              <a:ext uri="{FF2B5EF4-FFF2-40B4-BE49-F238E27FC236}">
                <a16:creationId xmlns:a16="http://schemas.microsoft.com/office/drawing/2014/main" id="{47903A2E-5DF3-EC5D-E3A2-966FE853DED8}"/>
              </a:ext>
            </a:extLst>
          </p:cNvPr>
          <p:cNvPicPr>
            <a:picLocks noChangeAspect="1"/>
          </p:cNvPicPr>
          <p:nvPr/>
        </p:nvPicPr>
        <p:blipFill rotWithShape="1">
          <a:blip r:embed="rId2"/>
          <a:srcRect t="2157"/>
          <a:stretch/>
        </p:blipFill>
        <p:spPr>
          <a:xfrm>
            <a:off x="9413070" y="2857501"/>
            <a:ext cx="1144831" cy="1142998"/>
          </a:xfrm>
          <a:prstGeom prst="rect">
            <a:avLst/>
          </a:prstGeom>
        </p:spPr>
      </p:pic>
    </p:spTree>
    <p:extLst>
      <p:ext uri="{BB962C8B-B14F-4D97-AF65-F5344CB8AC3E}">
        <p14:creationId xmlns:p14="http://schemas.microsoft.com/office/powerpoint/2010/main" val="16920780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33982" y="341005"/>
            <a:ext cx="7474172" cy="1325563"/>
          </a:xfrm>
        </p:spPr>
        <p:txBody>
          <a:bodyPr>
            <a:normAutofit/>
          </a:bodyPr>
          <a:lstStyle/>
          <a:p>
            <a:pPr algn="ctr"/>
            <a:r>
              <a:rPr lang="en-US" sz="4000" dirty="0">
                <a:solidFill>
                  <a:srgbClr val="7030A0"/>
                </a:solidFill>
                <a:latin typeface="Palatino Linotype"/>
              </a:rPr>
              <a:t>Fiscal Management</a:t>
            </a:r>
          </a:p>
        </p:txBody>
      </p:sp>
      <p:sp>
        <p:nvSpPr>
          <p:cNvPr id="3" name="Content Placeholder 2"/>
          <p:cNvSpPr>
            <a:spLocks noGrp="1"/>
          </p:cNvSpPr>
          <p:nvPr>
            <p:ph idx="1"/>
          </p:nvPr>
        </p:nvSpPr>
        <p:spPr>
          <a:xfrm>
            <a:off x="623964" y="1666568"/>
            <a:ext cx="8291435" cy="4660490"/>
          </a:xfrm>
        </p:spPr>
        <p:txBody>
          <a:bodyPr anchor="ctr">
            <a:noAutofit/>
          </a:bodyPr>
          <a:lstStyle/>
          <a:p>
            <a:pPr marL="0" indent="0">
              <a:lnSpc>
                <a:spcPct val="120000"/>
              </a:lnSpc>
              <a:buNone/>
            </a:pPr>
            <a:r>
              <a:rPr lang="en-US" sz="1800" b="1" dirty="0">
                <a:latin typeface="Palatino Linotype" panose="02040502050505030304" pitchFamily="18" charset="0"/>
              </a:rPr>
              <a:t>Student Association Credit Card Policy</a:t>
            </a:r>
          </a:p>
          <a:p>
            <a:pPr lvl="1">
              <a:lnSpc>
                <a:spcPct val="100000"/>
              </a:lnSpc>
            </a:pPr>
            <a:r>
              <a:rPr lang="en-US" sz="1800" dirty="0">
                <a:latin typeface="Palatino Linotype" panose="02040502050505030304" pitchFamily="18" charset="0"/>
              </a:rPr>
              <a:t>The SA Credit Card can </a:t>
            </a:r>
            <a:r>
              <a:rPr lang="en-US" sz="1800" b="1" dirty="0">
                <a:latin typeface="Palatino Linotype" panose="02040502050505030304" pitchFamily="18" charset="0"/>
              </a:rPr>
              <a:t>ONLY</a:t>
            </a:r>
            <a:r>
              <a:rPr lang="en-US" sz="1800" dirty="0">
                <a:latin typeface="Palatino Linotype" panose="02040502050505030304" pitchFamily="18" charset="0"/>
              </a:rPr>
              <a:t> be used as last resort </a:t>
            </a:r>
          </a:p>
          <a:p>
            <a:pPr marL="457200" lvl="1" indent="0">
              <a:lnSpc>
                <a:spcPct val="100000"/>
              </a:lnSpc>
              <a:buNone/>
            </a:pPr>
            <a:endParaRPr lang="en-US" sz="1800" dirty="0">
              <a:latin typeface="Palatino Linotype" panose="02040502050505030304" pitchFamily="18" charset="0"/>
            </a:endParaRPr>
          </a:p>
          <a:p>
            <a:pPr lvl="1">
              <a:lnSpc>
                <a:spcPct val="100000"/>
              </a:lnSpc>
            </a:pPr>
            <a:r>
              <a:rPr lang="en-US" sz="1800" dirty="0">
                <a:latin typeface="Palatino Linotype" panose="02040502050505030304" pitchFamily="18" charset="0"/>
              </a:rPr>
              <a:t>Obtain pre-approval from SA Comptroller and Campus Designee at least 3 weeks prior to usage.  Make appointment with Comptroller prior to usage.</a:t>
            </a:r>
          </a:p>
          <a:p>
            <a:pPr marL="457200" lvl="1" indent="0">
              <a:lnSpc>
                <a:spcPct val="100000"/>
              </a:lnSpc>
              <a:buNone/>
            </a:pPr>
            <a:endParaRPr lang="en-US" sz="1800" dirty="0">
              <a:latin typeface="Palatino Linotype" panose="02040502050505030304" pitchFamily="18" charset="0"/>
            </a:endParaRPr>
          </a:p>
          <a:p>
            <a:pPr lvl="1">
              <a:lnSpc>
                <a:spcPct val="100000"/>
              </a:lnSpc>
            </a:pPr>
            <a:r>
              <a:rPr lang="en-US" sz="1800" dirty="0">
                <a:latin typeface="Palatino Linotype" panose="02040502050505030304" pitchFamily="18" charset="0"/>
              </a:rPr>
              <a:t>A PR must be entered through </a:t>
            </a:r>
            <a:r>
              <a:rPr lang="en-US" sz="1800" dirty="0" err="1">
                <a:latin typeface="Palatino Linotype" panose="02040502050505030304" pitchFamily="18" charset="0"/>
              </a:rPr>
              <a:t>MyInvolvement</a:t>
            </a:r>
            <a:r>
              <a:rPr lang="en-US" sz="1800" dirty="0">
                <a:latin typeface="Palatino Linotype" panose="02040502050505030304" pitchFamily="18" charset="0"/>
              </a:rPr>
              <a:t> for each Credit Card purchase</a:t>
            </a:r>
          </a:p>
          <a:p>
            <a:pPr marL="457200" lvl="1" indent="0">
              <a:lnSpc>
                <a:spcPct val="100000"/>
              </a:lnSpc>
              <a:buNone/>
            </a:pPr>
            <a:endParaRPr lang="en-US" sz="1800" dirty="0">
              <a:latin typeface="Palatino Linotype" panose="02040502050505030304" pitchFamily="18" charset="0"/>
            </a:endParaRPr>
          </a:p>
        </p:txBody>
      </p:sp>
      <p:sp>
        <p:nvSpPr>
          <p:cNvPr id="9" name="Rectangle 8">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88880" y="0"/>
            <a:ext cx="2103120" cy="6858000"/>
          </a:xfrm>
          <a:prstGeom prst="rect">
            <a:avLst/>
          </a:prstGeom>
          <a:solidFill>
            <a:srgbClr val="5838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5400" y="2358913"/>
            <a:ext cx="2140172" cy="2140172"/>
          </a:xfrm>
          <a:prstGeom prst="ellipse">
            <a:avLst/>
          </a:prstGeom>
          <a:solidFill>
            <a:srgbClr val="FFFFFF"/>
          </a:solidFill>
          <a:ln w="22225">
            <a:solidFill>
              <a:srgbClr val="F293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5" descr="Logo&#10;&#10;Description automatically generated">
            <a:extLst>
              <a:ext uri="{FF2B5EF4-FFF2-40B4-BE49-F238E27FC236}">
                <a16:creationId xmlns:a16="http://schemas.microsoft.com/office/drawing/2014/main" id="{289C4507-D1F2-B1D1-3D4B-A0598E4AD6CA}"/>
              </a:ext>
            </a:extLst>
          </p:cNvPr>
          <p:cNvPicPr>
            <a:picLocks noChangeAspect="1"/>
          </p:cNvPicPr>
          <p:nvPr/>
        </p:nvPicPr>
        <p:blipFill>
          <a:blip r:embed="rId2"/>
          <a:stretch>
            <a:fillRect/>
          </a:stretch>
        </p:blipFill>
        <p:spPr>
          <a:xfrm>
            <a:off x="9425417" y="2857501"/>
            <a:ext cx="1120138" cy="1142998"/>
          </a:xfrm>
          <a:prstGeom prst="rect">
            <a:avLst/>
          </a:prstGeom>
        </p:spPr>
      </p:pic>
    </p:spTree>
    <p:extLst>
      <p:ext uri="{BB962C8B-B14F-4D97-AF65-F5344CB8AC3E}">
        <p14:creationId xmlns:p14="http://schemas.microsoft.com/office/powerpoint/2010/main" val="12022458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36428" y="627564"/>
            <a:ext cx="7474172" cy="1325563"/>
          </a:xfrm>
        </p:spPr>
        <p:txBody>
          <a:bodyPr>
            <a:normAutofit/>
          </a:bodyPr>
          <a:lstStyle/>
          <a:p>
            <a:pPr algn="ctr"/>
            <a:r>
              <a:rPr lang="en-US" dirty="0">
                <a:solidFill>
                  <a:srgbClr val="7030A0"/>
                </a:solidFill>
                <a:latin typeface="Palatino Linotype"/>
              </a:rPr>
              <a:t>Overspending</a:t>
            </a:r>
          </a:p>
        </p:txBody>
      </p:sp>
      <p:sp>
        <p:nvSpPr>
          <p:cNvPr id="3" name="Content Placeholder 2"/>
          <p:cNvSpPr>
            <a:spLocks noGrp="1"/>
          </p:cNvSpPr>
          <p:nvPr>
            <p:ph idx="1"/>
          </p:nvPr>
        </p:nvSpPr>
        <p:spPr>
          <a:xfrm>
            <a:off x="1136430" y="2358913"/>
            <a:ext cx="7653610" cy="3871523"/>
          </a:xfrm>
        </p:spPr>
        <p:txBody>
          <a:bodyPr vert="horz" lIns="91440" tIns="45720" rIns="91440" bIns="45720" rtlCol="0" anchor="ctr">
            <a:normAutofit/>
          </a:bodyPr>
          <a:lstStyle/>
          <a:p>
            <a:r>
              <a:rPr lang="en-US" dirty="0">
                <a:latin typeface="Palatino Linotype"/>
                <a:ea typeface="+mn-lt"/>
                <a:cs typeface="+mn-lt"/>
              </a:rPr>
              <a:t>No organization shall overspend their budget.</a:t>
            </a:r>
            <a:endParaRPr lang="en-US" b="1" dirty="0">
              <a:latin typeface="Palatino Linotype" panose="02040502050505030304" pitchFamily="18" charset="0"/>
              <a:ea typeface="+mn-lt"/>
              <a:cs typeface="+mn-lt"/>
            </a:endParaRPr>
          </a:p>
          <a:p>
            <a:r>
              <a:rPr lang="en-US" dirty="0">
                <a:latin typeface="Palatino Linotype"/>
                <a:ea typeface="+mn-lt"/>
                <a:cs typeface="+mn-lt"/>
              </a:rPr>
              <a:t>No voucher will be processed for any overspent organization, nor will any voucher be processed that would overspend an organization’s account. </a:t>
            </a:r>
            <a:endParaRPr lang="en-US" b="1" dirty="0">
              <a:latin typeface="Palatino Linotype" panose="02040502050505030304" pitchFamily="18" charset="0"/>
              <a:ea typeface="+mn-lt"/>
              <a:cs typeface="+mn-lt"/>
            </a:endParaRPr>
          </a:p>
          <a:p>
            <a:r>
              <a:rPr lang="en-US" dirty="0">
                <a:latin typeface="Palatino Linotype"/>
                <a:ea typeface="+mn-lt"/>
                <a:cs typeface="+mn-lt"/>
              </a:rPr>
              <a:t>Should an organization overspend their budget during a fiscal year, one hundred and ten (110%) percent of the amount they overspend shall be deducted from their budget for the following fiscal year, up to the total amount of their appropriation. </a:t>
            </a:r>
            <a:endParaRPr lang="en-US" b="1" dirty="0">
              <a:latin typeface="Palatino Linotype" panose="02040502050505030304" pitchFamily="18" charset="0"/>
              <a:ea typeface="+mn-lt"/>
              <a:cs typeface="+mn-lt"/>
            </a:endParaRPr>
          </a:p>
          <a:p>
            <a:r>
              <a:rPr lang="en-US" dirty="0">
                <a:latin typeface="Palatino Linotype"/>
                <a:ea typeface="+mn-lt"/>
                <a:cs typeface="+mn-lt"/>
              </a:rPr>
              <a:t>The Comptroller in conjunction with the President of said organization shall determine which lines to reduce. No income line may be altered for this purpose.</a:t>
            </a:r>
            <a:endParaRPr lang="en-US" dirty="0">
              <a:latin typeface="Palatino Linotype" panose="02040502050505030304" pitchFamily="18" charset="0"/>
              <a:cs typeface="Calibri"/>
            </a:endParaRPr>
          </a:p>
          <a:p>
            <a:pPr lvl="1"/>
            <a:endParaRPr lang="en-US" sz="1700" dirty="0">
              <a:latin typeface="Palatino Linotype" panose="02040502050505030304" pitchFamily="18" charset="0"/>
            </a:endParaRPr>
          </a:p>
        </p:txBody>
      </p:sp>
      <p:sp>
        <p:nvSpPr>
          <p:cNvPr id="10" name="Rectangle 9">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88880" y="0"/>
            <a:ext cx="2103120" cy="6858000"/>
          </a:xfrm>
          <a:prstGeom prst="rect">
            <a:avLst/>
          </a:prstGeom>
          <a:solidFill>
            <a:srgbClr val="5838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5400" y="2358913"/>
            <a:ext cx="2140172" cy="2140172"/>
          </a:xfrm>
          <a:prstGeom prst="ellipse">
            <a:avLst/>
          </a:prstGeom>
          <a:solidFill>
            <a:srgbClr val="FFFFFF"/>
          </a:solidFill>
          <a:ln w="22225">
            <a:solidFill>
              <a:srgbClr val="F293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Logo&#10;&#10;Description automatically generated">
            <a:extLst>
              <a:ext uri="{FF2B5EF4-FFF2-40B4-BE49-F238E27FC236}">
                <a16:creationId xmlns:a16="http://schemas.microsoft.com/office/drawing/2014/main" id="{780648CE-F260-4CA0-FE3B-40189BC85D01}"/>
              </a:ext>
            </a:extLst>
          </p:cNvPr>
          <p:cNvPicPr>
            <a:picLocks noChangeAspect="1"/>
          </p:cNvPicPr>
          <p:nvPr/>
        </p:nvPicPr>
        <p:blipFill>
          <a:blip r:embed="rId2"/>
          <a:stretch>
            <a:fillRect/>
          </a:stretch>
        </p:blipFill>
        <p:spPr>
          <a:xfrm>
            <a:off x="9425417" y="2857501"/>
            <a:ext cx="1120138" cy="1142998"/>
          </a:xfrm>
          <a:prstGeom prst="rect">
            <a:avLst/>
          </a:prstGeom>
        </p:spPr>
      </p:pic>
    </p:spTree>
    <p:extLst>
      <p:ext uri="{BB962C8B-B14F-4D97-AF65-F5344CB8AC3E}">
        <p14:creationId xmlns:p14="http://schemas.microsoft.com/office/powerpoint/2010/main" val="36642477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36429" y="398208"/>
            <a:ext cx="7778971" cy="958644"/>
          </a:xfrm>
        </p:spPr>
        <p:txBody>
          <a:bodyPr>
            <a:normAutofit/>
          </a:bodyPr>
          <a:lstStyle/>
          <a:p>
            <a:pPr algn="ctr"/>
            <a:r>
              <a:rPr lang="en-US" dirty="0">
                <a:solidFill>
                  <a:srgbClr val="7030A0"/>
                </a:solidFill>
                <a:latin typeface="Palatino Linotype"/>
              </a:rPr>
              <a:t>Revenue/ Income</a:t>
            </a:r>
          </a:p>
        </p:txBody>
      </p:sp>
      <p:sp>
        <p:nvSpPr>
          <p:cNvPr id="10" name="Rectangle 9">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88880" y="0"/>
            <a:ext cx="2103120" cy="6858000"/>
          </a:xfrm>
          <a:prstGeom prst="rect">
            <a:avLst/>
          </a:prstGeom>
          <a:solidFill>
            <a:srgbClr val="5838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5400" y="2358913"/>
            <a:ext cx="2140172" cy="2140172"/>
          </a:xfrm>
          <a:prstGeom prst="ellipse">
            <a:avLst/>
          </a:prstGeom>
          <a:solidFill>
            <a:srgbClr val="FFFFFF"/>
          </a:solidFill>
          <a:ln w="22225">
            <a:solidFill>
              <a:srgbClr val="F293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Logo&#10;&#10;Description automatically generated">
            <a:extLst>
              <a:ext uri="{FF2B5EF4-FFF2-40B4-BE49-F238E27FC236}">
                <a16:creationId xmlns:a16="http://schemas.microsoft.com/office/drawing/2014/main" id="{1FBF7062-DFAE-65FC-FA81-172D84136AEE}"/>
              </a:ext>
            </a:extLst>
          </p:cNvPr>
          <p:cNvPicPr>
            <a:picLocks noChangeAspect="1"/>
          </p:cNvPicPr>
          <p:nvPr/>
        </p:nvPicPr>
        <p:blipFill>
          <a:blip r:embed="rId2"/>
          <a:stretch>
            <a:fillRect/>
          </a:stretch>
        </p:blipFill>
        <p:spPr>
          <a:xfrm>
            <a:off x="9425417" y="2857501"/>
            <a:ext cx="1120138" cy="1142998"/>
          </a:xfrm>
          <a:prstGeom prst="rect">
            <a:avLst/>
          </a:prstGeom>
        </p:spPr>
      </p:pic>
      <p:sp>
        <p:nvSpPr>
          <p:cNvPr id="6" name="TextBox 5">
            <a:extLst>
              <a:ext uri="{FF2B5EF4-FFF2-40B4-BE49-F238E27FC236}">
                <a16:creationId xmlns:a16="http://schemas.microsoft.com/office/drawing/2014/main" id="{EBCFE75C-369B-4585-30BF-CC69F49A0EDE}"/>
              </a:ext>
            </a:extLst>
          </p:cNvPr>
          <p:cNvSpPr txBox="1"/>
          <p:nvPr/>
        </p:nvSpPr>
        <p:spPr>
          <a:xfrm>
            <a:off x="804699" y="1669572"/>
            <a:ext cx="7778970" cy="4661854"/>
          </a:xfrm>
          <a:prstGeom prst="rect">
            <a:avLst/>
          </a:prstGeom>
          <a:noFill/>
        </p:spPr>
        <p:txBody>
          <a:bodyPr wrap="square" rtlCol="0">
            <a:spAutoFit/>
          </a:bodyPr>
          <a:lstStyle/>
          <a:p>
            <a:pPr marL="457200" indent="-457200">
              <a:lnSpc>
                <a:spcPct val="150000"/>
              </a:lnSpc>
              <a:buFont typeface="Arial" panose="020B0604020202020204" pitchFamily="34" charset="0"/>
              <a:buChar char="•"/>
            </a:pPr>
            <a:r>
              <a:rPr lang="en-US" sz="2000" dirty="0">
                <a:ea typeface="+mn-lt"/>
                <a:cs typeface="+mn-lt"/>
              </a:rPr>
              <a:t>Any income earned by groups must be deposited with UAS within 24 hours of the end of the event. </a:t>
            </a:r>
          </a:p>
          <a:p>
            <a:pPr marL="457200" indent="-457200">
              <a:lnSpc>
                <a:spcPct val="150000"/>
              </a:lnSpc>
              <a:buFont typeface="Arial" panose="020B0604020202020204" pitchFamily="34" charset="0"/>
              <a:buChar char="•"/>
            </a:pPr>
            <a:r>
              <a:rPr lang="en-US" sz="2000" dirty="0">
                <a:ea typeface="+mn-lt"/>
                <a:cs typeface="+mn-lt"/>
              </a:rPr>
              <a:t>Student organizations may not maintain outside bank accounts nor hold cash. Please note that digital payment networks such as </a:t>
            </a:r>
            <a:r>
              <a:rPr lang="en-US" sz="2000" u="sng" dirty="0" err="1">
                <a:ea typeface="+mn-lt"/>
                <a:cs typeface="+mn-lt"/>
              </a:rPr>
              <a:t>Zelle</a:t>
            </a:r>
            <a:r>
              <a:rPr lang="en-US" sz="2000" u="sng" dirty="0">
                <a:ea typeface="+mn-lt"/>
                <a:cs typeface="+mn-lt"/>
              </a:rPr>
              <a:t>, Venmo, or </a:t>
            </a:r>
            <a:r>
              <a:rPr lang="en-US" sz="2000" u="sng" dirty="0" err="1">
                <a:ea typeface="+mn-lt"/>
                <a:cs typeface="+mn-lt"/>
              </a:rPr>
              <a:t>CashApp</a:t>
            </a:r>
            <a:r>
              <a:rPr lang="en-US" sz="2000" dirty="0">
                <a:ea typeface="+mn-lt"/>
                <a:cs typeface="+mn-lt"/>
              </a:rPr>
              <a:t>, are considered outside bank accounts.</a:t>
            </a:r>
          </a:p>
          <a:p>
            <a:pPr marL="457200" indent="-457200">
              <a:lnSpc>
                <a:spcPct val="150000"/>
              </a:lnSpc>
              <a:buFont typeface="Arial" panose="020B0604020202020204" pitchFamily="34" charset="0"/>
              <a:buChar char="•"/>
            </a:pPr>
            <a:r>
              <a:rPr lang="en-US" sz="2000" dirty="0">
                <a:ea typeface="+mn-lt"/>
                <a:cs typeface="+mn-lt"/>
              </a:rPr>
              <a:t>Checks should be made out to the Student Association with your group/department listed in the memo line </a:t>
            </a:r>
            <a:endParaRPr lang="en-US" sz="2000" dirty="0"/>
          </a:p>
          <a:p>
            <a:pPr marL="285750" indent="-285750">
              <a:lnSpc>
                <a:spcPct val="150000"/>
              </a:lnSpc>
              <a:buFont typeface="Arial" panose="020B0604020202020204" pitchFamily="34" charset="0"/>
              <a:buChar char="•"/>
            </a:pPr>
            <a:endParaRPr lang="en-US" sz="2000" dirty="0">
              <a:latin typeface="Palatino Linotype" panose="02040502050505030304" pitchFamily="18" charset="0"/>
            </a:endParaRPr>
          </a:p>
          <a:p>
            <a:pPr>
              <a:lnSpc>
                <a:spcPct val="150000"/>
              </a:lnSpc>
            </a:pPr>
            <a:endParaRPr lang="en-US" sz="2000" dirty="0"/>
          </a:p>
        </p:txBody>
      </p:sp>
    </p:spTree>
    <p:extLst>
      <p:ext uri="{BB962C8B-B14F-4D97-AF65-F5344CB8AC3E}">
        <p14:creationId xmlns:p14="http://schemas.microsoft.com/office/powerpoint/2010/main" val="2627953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36429" y="0"/>
            <a:ext cx="7778971" cy="1377940"/>
          </a:xfrm>
        </p:spPr>
        <p:txBody>
          <a:bodyPr>
            <a:normAutofit/>
          </a:bodyPr>
          <a:lstStyle/>
          <a:p>
            <a:pPr algn="ctr"/>
            <a:r>
              <a:rPr lang="en-US" dirty="0">
                <a:solidFill>
                  <a:srgbClr val="7030A0"/>
                </a:solidFill>
                <a:latin typeface="Palatino Linotype"/>
              </a:rPr>
              <a:t>Revenue/ Income</a:t>
            </a:r>
          </a:p>
        </p:txBody>
      </p:sp>
      <p:sp>
        <p:nvSpPr>
          <p:cNvPr id="3" name="Content Placeholder 2"/>
          <p:cNvSpPr>
            <a:spLocks noGrp="1"/>
          </p:cNvSpPr>
          <p:nvPr>
            <p:ph idx="1"/>
          </p:nvPr>
        </p:nvSpPr>
        <p:spPr>
          <a:xfrm>
            <a:off x="881420" y="1735981"/>
            <a:ext cx="7778971" cy="4882392"/>
          </a:xfrm>
        </p:spPr>
        <p:txBody>
          <a:bodyPr vert="horz" lIns="91440" tIns="45720" rIns="91440" bIns="45720" rtlCol="0" anchor="ctr">
            <a:normAutofit lnSpcReduction="10000"/>
          </a:bodyPr>
          <a:lstStyle/>
          <a:p>
            <a:pPr marL="0" indent="0">
              <a:buNone/>
            </a:pPr>
            <a:endParaRPr lang="en-US" sz="1400" b="1" dirty="0">
              <a:latin typeface="Palatino Linotype" panose="02040502050505030304" pitchFamily="18" charset="0"/>
              <a:ea typeface="+mn-lt"/>
              <a:cs typeface="+mn-lt"/>
            </a:endParaRPr>
          </a:p>
          <a:p>
            <a:pPr lvl="1">
              <a:lnSpc>
                <a:spcPct val="110000"/>
              </a:lnSpc>
            </a:pPr>
            <a:r>
              <a:rPr lang="en-US" sz="1800" dirty="0">
                <a:latin typeface="Palatino Linotype"/>
                <a:ea typeface="+mn-lt"/>
                <a:cs typeface="+mn-lt"/>
              </a:rPr>
              <a:t>Checks should be made out to the Student Association with your group/department listed in the memo line </a:t>
            </a:r>
            <a:endParaRPr lang="en-US" sz="1800" dirty="0">
              <a:latin typeface="Palatino Linotype"/>
            </a:endParaRPr>
          </a:p>
          <a:p>
            <a:pPr lvl="1">
              <a:lnSpc>
                <a:spcPct val="110000"/>
              </a:lnSpc>
            </a:pPr>
            <a:r>
              <a:rPr lang="en-US" sz="1800" dirty="0">
                <a:latin typeface="Palatino Linotype"/>
                <a:ea typeface="+mn-lt"/>
                <a:cs typeface="+mn-lt"/>
              </a:rPr>
              <a:t>When making a deposit, you must bring your deposit along with a deposit form (available at SA or on My-Involvement). </a:t>
            </a:r>
            <a:endParaRPr lang="en-US" sz="1800" dirty="0">
              <a:latin typeface="Palatino Linotype"/>
            </a:endParaRPr>
          </a:p>
          <a:p>
            <a:pPr lvl="1">
              <a:lnSpc>
                <a:spcPct val="110000"/>
              </a:lnSpc>
            </a:pPr>
            <a:r>
              <a:rPr lang="en-US" sz="1800" dirty="0">
                <a:latin typeface="Palatino Linotype"/>
                <a:ea typeface="+mn-lt"/>
                <a:cs typeface="+mn-lt"/>
              </a:rPr>
              <a:t>Money may then be deposited at University Auxiliary Services (UAS) in the Campus Center. You will receive a receipt of your deposit which you should hold onto for your records and give a copy to the SA front desk. </a:t>
            </a:r>
          </a:p>
          <a:p>
            <a:pPr lvl="1">
              <a:lnSpc>
                <a:spcPct val="110000"/>
              </a:lnSpc>
            </a:pPr>
            <a:r>
              <a:rPr lang="en-US" sz="1800" dirty="0">
                <a:latin typeface="Palatino Linotype"/>
                <a:ea typeface="+mn-lt"/>
                <a:cs typeface="+mn-lt"/>
              </a:rPr>
              <a:t>PLEASE NOTE it will take approximately two weeks for the deposit to reflect in your income line on My-Involvement. </a:t>
            </a:r>
          </a:p>
          <a:p>
            <a:pPr lvl="1">
              <a:lnSpc>
                <a:spcPct val="110000"/>
              </a:lnSpc>
            </a:pPr>
            <a:r>
              <a:rPr lang="en-US" sz="1800" dirty="0">
                <a:latin typeface="Palatino Linotype"/>
                <a:ea typeface="+mn-lt"/>
                <a:cs typeface="+mn-lt"/>
              </a:rPr>
              <a:t>Any cash earned at a fundraiser or event must be deposited within 24 hours of the end of the fundraiser or event. If your event falls on a weekend or when the UAS office is closed, please contact the Office of the Comptroller, in order it to be safely kept until it’s deposited.</a:t>
            </a:r>
          </a:p>
          <a:p>
            <a:pPr marL="0" indent="0">
              <a:lnSpc>
                <a:spcPct val="110000"/>
              </a:lnSpc>
              <a:buNone/>
            </a:pPr>
            <a:endParaRPr lang="en-US" sz="1800" dirty="0">
              <a:latin typeface="Palatino Linotype" panose="02040502050505030304" pitchFamily="18" charset="0"/>
            </a:endParaRPr>
          </a:p>
          <a:p>
            <a:pPr lvl="1"/>
            <a:endParaRPr lang="en-US" sz="1300" dirty="0">
              <a:latin typeface="Palatino Linotype" panose="02040502050505030304" pitchFamily="18" charset="0"/>
            </a:endParaRPr>
          </a:p>
        </p:txBody>
      </p:sp>
      <p:sp>
        <p:nvSpPr>
          <p:cNvPr id="10" name="Rectangle 9">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88880" y="0"/>
            <a:ext cx="2103120" cy="6858000"/>
          </a:xfrm>
          <a:prstGeom prst="rect">
            <a:avLst/>
          </a:prstGeom>
          <a:solidFill>
            <a:srgbClr val="5838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5400" y="2358913"/>
            <a:ext cx="2140172" cy="2140172"/>
          </a:xfrm>
          <a:prstGeom prst="ellipse">
            <a:avLst/>
          </a:prstGeom>
          <a:solidFill>
            <a:srgbClr val="FFFFFF"/>
          </a:solidFill>
          <a:ln w="22225">
            <a:solidFill>
              <a:srgbClr val="F293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Logo&#10;&#10;Description automatically generated">
            <a:extLst>
              <a:ext uri="{FF2B5EF4-FFF2-40B4-BE49-F238E27FC236}">
                <a16:creationId xmlns:a16="http://schemas.microsoft.com/office/drawing/2014/main" id="{1FBF7062-DFAE-65FC-FA81-172D84136AEE}"/>
              </a:ext>
            </a:extLst>
          </p:cNvPr>
          <p:cNvPicPr>
            <a:picLocks noChangeAspect="1"/>
          </p:cNvPicPr>
          <p:nvPr/>
        </p:nvPicPr>
        <p:blipFill>
          <a:blip r:embed="rId2"/>
          <a:stretch>
            <a:fillRect/>
          </a:stretch>
        </p:blipFill>
        <p:spPr>
          <a:xfrm>
            <a:off x="9425417" y="2857501"/>
            <a:ext cx="1120138" cy="1142998"/>
          </a:xfrm>
          <a:prstGeom prst="rect">
            <a:avLst/>
          </a:prstGeom>
        </p:spPr>
      </p:pic>
    </p:spTree>
    <p:extLst>
      <p:ext uri="{BB962C8B-B14F-4D97-AF65-F5344CB8AC3E}">
        <p14:creationId xmlns:p14="http://schemas.microsoft.com/office/powerpoint/2010/main" val="21587722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36428" y="627564"/>
            <a:ext cx="7474172" cy="1325563"/>
          </a:xfrm>
        </p:spPr>
        <p:txBody>
          <a:bodyPr>
            <a:normAutofit/>
          </a:bodyPr>
          <a:lstStyle/>
          <a:p>
            <a:pPr algn="ctr"/>
            <a:r>
              <a:rPr lang="en-US" dirty="0">
                <a:solidFill>
                  <a:srgbClr val="7030A0"/>
                </a:solidFill>
                <a:latin typeface="Palatino Linotype"/>
              </a:rPr>
              <a:t>Contracts</a:t>
            </a:r>
          </a:p>
        </p:txBody>
      </p:sp>
      <p:sp>
        <p:nvSpPr>
          <p:cNvPr id="3" name="Content Placeholder 2"/>
          <p:cNvSpPr>
            <a:spLocks noGrp="1"/>
          </p:cNvSpPr>
          <p:nvPr>
            <p:ph idx="1"/>
          </p:nvPr>
        </p:nvSpPr>
        <p:spPr>
          <a:xfrm>
            <a:off x="1136429" y="2278173"/>
            <a:ext cx="7474171" cy="4273629"/>
          </a:xfrm>
        </p:spPr>
        <p:txBody>
          <a:bodyPr vert="horz" lIns="91440" tIns="45720" rIns="91440" bIns="45720" rtlCol="0" anchor="ctr">
            <a:normAutofit/>
          </a:bodyPr>
          <a:lstStyle/>
          <a:p>
            <a:pPr marL="685800" indent="-457200"/>
            <a:r>
              <a:rPr lang="en-US" sz="2000" dirty="0">
                <a:latin typeface="Palatino Linotype"/>
                <a:ea typeface="+mn-lt"/>
                <a:cs typeface="+mn-lt"/>
              </a:rPr>
              <a:t>All contracts must be approved and signed by the Comptroller and President.</a:t>
            </a:r>
          </a:p>
          <a:p>
            <a:pPr marL="685800" indent="-457200"/>
            <a:r>
              <a:rPr lang="en-US" sz="2000" dirty="0">
                <a:latin typeface="Palatino Linotype"/>
                <a:ea typeface="+mn-lt"/>
                <a:cs typeface="+mn-lt"/>
              </a:rPr>
              <a:t>The Comptroller of the Student Association in conjunction with the Board of Finance may review any violations of this policy by an organization or activity financed in whole, or in part, but the Student Association and make recommendations to the Student Association Senate for approval to exact penalty upon the organization.</a:t>
            </a:r>
          </a:p>
          <a:p>
            <a:endParaRPr lang="en-US" sz="2200" b="1" dirty="0">
              <a:latin typeface="Palatino Linotype" panose="02040502050505030304" pitchFamily="18" charset="0"/>
              <a:cs typeface="Calibri"/>
            </a:endParaRPr>
          </a:p>
          <a:p>
            <a:pPr marL="0" indent="0">
              <a:buNone/>
            </a:pPr>
            <a:endParaRPr lang="en-US" sz="2200" dirty="0">
              <a:latin typeface="Palatino Linotype" panose="02040502050505030304" pitchFamily="18" charset="0"/>
            </a:endParaRPr>
          </a:p>
        </p:txBody>
      </p:sp>
      <p:sp>
        <p:nvSpPr>
          <p:cNvPr id="10" name="Rectangle 9">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88880" y="0"/>
            <a:ext cx="2103120" cy="6858000"/>
          </a:xfrm>
          <a:prstGeom prst="rect">
            <a:avLst/>
          </a:prstGeom>
          <a:solidFill>
            <a:srgbClr val="5838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5400" y="2358913"/>
            <a:ext cx="2140172" cy="2140172"/>
          </a:xfrm>
          <a:prstGeom prst="ellipse">
            <a:avLst/>
          </a:prstGeom>
          <a:solidFill>
            <a:srgbClr val="FFFFFF"/>
          </a:solidFill>
          <a:ln w="22225">
            <a:solidFill>
              <a:srgbClr val="F293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Logo&#10;&#10;Description automatically generated">
            <a:extLst>
              <a:ext uri="{FF2B5EF4-FFF2-40B4-BE49-F238E27FC236}">
                <a16:creationId xmlns:a16="http://schemas.microsoft.com/office/drawing/2014/main" id="{AB377F0C-1D8F-40B0-DECA-7E479C0A8523}"/>
              </a:ext>
            </a:extLst>
          </p:cNvPr>
          <p:cNvPicPr>
            <a:picLocks noChangeAspect="1"/>
          </p:cNvPicPr>
          <p:nvPr/>
        </p:nvPicPr>
        <p:blipFill>
          <a:blip r:embed="rId2"/>
          <a:stretch>
            <a:fillRect/>
          </a:stretch>
        </p:blipFill>
        <p:spPr>
          <a:xfrm>
            <a:off x="9425417" y="2857501"/>
            <a:ext cx="1120138" cy="1142998"/>
          </a:xfrm>
          <a:prstGeom prst="rect">
            <a:avLst/>
          </a:prstGeom>
        </p:spPr>
      </p:pic>
    </p:spTree>
    <p:extLst>
      <p:ext uri="{BB962C8B-B14F-4D97-AF65-F5344CB8AC3E}">
        <p14:creationId xmlns:p14="http://schemas.microsoft.com/office/powerpoint/2010/main" val="31403777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40344" y="466432"/>
            <a:ext cx="7474172" cy="1253311"/>
          </a:xfrm>
        </p:spPr>
        <p:txBody>
          <a:bodyPr>
            <a:normAutofit/>
          </a:bodyPr>
          <a:lstStyle/>
          <a:p>
            <a:pPr algn="ctr"/>
            <a:r>
              <a:rPr lang="en-US" dirty="0">
                <a:solidFill>
                  <a:srgbClr val="7030A0"/>
                </a:solidFill>
                <a:latin typeface="Palatino Linotype"/>
              </a:rPr>
              <a:t>Steps to Securing a Contract</a:t>
            </a:r>
          </a:p>
        </p:txBody>
      </p:sp>
      <p:sp>
        <p:nvSpPr>
          <p:cNvPr id="3" name="Content Placeholder 2"/>
          <p:cNvSpPr>
            <a:spLocks noGrp="1"/>
          </p:cNvSpPr>
          <p:nvPr>
            <p:ph idx="1"/>
          </p:nvPr>
        </p:nvSpPr>
        <p:spPr>
          <a:xfrm>
            <a:off x="1136429" y="1932194"/>
            <a:ext cx="7478088" cy="4579827"/>
          </a:xfrm>
        </p:spPr>
        <p:txBody>
          <a:bodyPr vert="horz" lIns="91440" tIns="45720" rIns="91440" bIns="45720" rtlCol="0" anchor="ctr">
            <a:normAutofit/>
          </a:bodyPr>
          <a:lstStyle/>
          <a:p>
            <a:pPr indent="0">
              <a:buNone/>
            </a:pPr>
            <a:r>
              <a:rPr lang="en-US" sz="1700" b="1" dirty="0">
                <a:latin typeface="Palatino Linotype"/>
                <a:cs typeface="Calibri"/>
              </a:rPr>
              <a:t>*</a:t>
            </a:r>
            <a:r>
              <a:rPr lang="en-US" sz="1800" b="1" dirty="0">
                <a:latin typeface="Palatino Linotype"/>
                <a:cs typeface="Calibri"/>
              </a:rPr>
              <a:t>Signatories shall not collect vendor's signatures prior to the Comptroller and President's approval. The Student Association will collect signatures.</a:t>
            </a:r>
          </a:p>
          <a:p>
            <a:pPr indent="0">
              <a:buNone/>
            </a:pPr>
            <a:r>
              <a:rPr lang="en-US" sz="1800" dirty="0">
                <a:latin typeface="Palatino Linotype"/>
                <a:cs typeface="Calibri"/>
              </a:rPr>
              <a:t>1. Meet with the Comptroller or his designee.</a:t>
            </a:r>
          </a:p>
          <a:p>
            <a:pPr indent="0">
              <a:buNone/>
            </a:pPr>
            <a:r>
              <a:rPr lang="en-US" sz="1800" dirty="0">
                <a:latin typeface="Palatino Linotype"/>
                <a:cs typeface="Calibri"/>
              </a:rPr>
              <a:t>2. Work with the vendor to create the terms of the contract (date/time/location of engagement, cost, services rendered, etc.)</a:t>
            </a:r>
            <a:endParaRPr lang="en-US" sz="1800" dirty="0">
              <a:latin typeface="Palatino Linotype" panose="02040502050505030304" pitchFamily="18" charset="0"/>
              <a:cs typeface="Calibri"/>
            </a:endParaRPr>
          </a:p>
          <a:p>
            <a:pPr indent="0">
              <a:buNone/>
            </a:pPr>
            <a:r>
              <a:rPr lang="en-US" sz="1800" dirty="0">
                <a:latin typeface="Palatino Linotype"/>
                <a:cs typeface="Calibri"/>
              </a:rPr>
              <a:t>3. Submit the blank contract </a:t>
            </a:r>
            <a:r>
              <a:rPr lang="en-US" sz="1800" b="1" dirty="0">
                <a:latin typeface="Palatino Linotype"/>
                <a:cs typeface="Calibri"/>
              </a:rPr>
              <a:t>(WITH NO SIGNATURES)</a:t>
            </a:r>
            <a:r>
              <a:rPr lang="en-US" sz="1800" dirty="0">
                <a:latin typeface="Palatino Linotype"/>
                <a:cs typeface="Calibri"/>
              </a:rPr>
              <a:t> as an attachment in the purchase request.</a:t>
            </a:r>
            <a:endParaRPr lang="en-US" sz="1800" dirty="0">
              <a:latin typeface="Palatino Linotype" panose="02040502050505030304" pitchFamily="18" charset="0"/>
              <a:cs typeface="Calibri"/>
            </a:endParaRPr>
          </a:p>
          <a:p>
            <a:pPr indent="0">
              <a:buNone/>
            </a:pPr>
            <a:r>
              <a:rPr lang="en-US" sz="1800" dirty="0">
                <a:latin typeface="Palatino Linotype"/>
                <a:cs typeface="Calibri"/>
              </a:rPr>
              <a:t>4. The Comptroller, President, and Vendor/Business Representative will sign the contract via </a:t>
            </a:r>
            <a:r>
              <a:rPr lang="en-US" sz="1800" dirty="0" err="1">
                <a:latin typeface="Palatino Linotype"/>
                <a:cs typeface="Calibri"/>
              </a:rPr>
              <a:t>DocHub</a:t>
            </a:r>
            <a:r>
              <a:rPr lang="en-US" sz="1800" dirty="0">
                <a:latin typeface="Palatino Linotype"/>
                <a:cs typeface="Calibri"/>
              </a:rPr>
              <a:t> pending all necessary approvals</a:t>
            </a:r>
            <a:endParaRPr lang="en-US" sz="1800" dirty="0">
              <a:latin typeface="Palatino Linotype" panose="02040502050505030304" pitchFamily="18" charset="0"/>
              <a:cs typeface="Calibri"/>
            </a:endParaRPr>
          </a:p>
          <a:p>
            <a:pPr indent="0">
              <a:buNone/>
            </a:pPr>
            <a:endParaRPr lang="en-US" sz="1700" dirty="0">
              <a:latin typeface="Palatino Linotype" panose="02040502050505030304" pitchFamily="18" charset="0"/>
              <a:cs typeface="Calibri"/>
            </a:endParaRPr>
          </a:p>
          <a:p>
            <a:endParaRPr lang="en-US" sz="1700" b="1" dirty="0">
              <a:latin typeface="Palatino Linotype" panose="02040502050505030304" pitchFamily="18" charset="0"/>
              <a:cs typeface="Calibri"/>
            </a:endParaRPr>
          </a:p>
          <a:p>
            <a:pPr marL="0" indent="0">
              <a:buNone/>
            </a:pPr>
            <a:endParaRPr lang="en-US" sz="1700" dirty="0">
              <a:latin typeface="Palatino Linotype" panose="02040502050505030304" pitchFamily="18" charset="0"/>
            </a:endParaRPr>
          </a:p>
        </p:txBody>
      </p:sp>
      <p:sp>
        <p:nvSpPr>
          <p:cNvPr id="10" name="Rectangle 9">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88880" y="0"/>
            <a:ext cx="2103120" cy="6858000"/>
          </a:xfrm>
          <a:prstGeom prst="rect">
            <a:avLst/>
          </a:prstGeom>
          <a:solidFill>
            <a:srgbClr val="5838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5400" y="2358913"/>
            <a:ext cx="2140172" cy="2140172"/>
          </a:xfrm>
          <a:prstGeom prst="ellipse">
            <a:avLst/>
          </a:prstGeom>
          <a:solidFill>
            <a:srgbClr val="FFFFFF"/>
          </a:solidFill>
          <a:ln w="22225">
            <a:solidFill>
              <a:srgbClr val="F293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Logo&#10;&#10;Description automatically generated">
            <a:extLst>
              <a:ext uri="{FF2B5EF4-FFF2-40B4-BE49-F238E27FC236}">
                <a16:creationId xmlns:a16="http://schemas.microsoft.com/office/drawing/2014/main" id="{AC9DF600-69BF-BA85-283B-FA86AE75FEA1}"/>
              </a:ext>
            </a:extLst>
          </p:cNvPr>
          <p:cNvPicPr>
            <a:picLocks noChangeAspect="1"/>
          </p:cNvPicPr>
          <p:nvPr/>
        </p:nvPicPr>
        <p:blipFill>
          <a:blip r:embed="rId2"/>
          <a:stretch>
            <a:fillRect/>
          </a:stretch>
        </p:blipFill>
        <p:spPr>
          <a:xfrm>
            <a:off x="9425417" y="2857501"/>
            <a:ext cx="1120138" cy="1142998"/>
          </a:xfrm>
          <a:prstGeom prst="rect">
            <a:avLst/>
          </a:prstGeom>
        </p:spPr>
      </p:pic>
    </p:spTree>
    <p:extLst>
      <p:ext uri="{BB962C8B-B14F-4D97-AF65-F5344CB8AC3E}">
        <p14:creationId xmlns:p14="http://schemas.microsoft.com/office/powerpoint/2010/main" val="6622240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36428" y="627564"/>
            <a:ext cx="7474172" cy="1156991"/>
          </a:xfrm>
        </p:spPr>
        <p:txBody>
          <a:bodyPr>
            <a:normAutofit/>
          </a:bodyPr>
          <a:lstStyle/>
          <a:p>
            <a:pPr algn="ctr"/>
            <a:r>
              <a:rPr lang="en-US" dirty="0">
                <a:solidFill>
                  <a:srgbClr val="7030A0"/>
                </a:solidFill>
                <a:latin typeface="Palatino Linotype"/>
              </a:rPr>
              <a:t>Donations</a:t>
            </a:r>
          </a:p>
        </p:txBody>
      </p:sp>
      <p:sp>
        <p:nvSpPr>
          <p:cNvPr id="3" name="Content Placeholder 2"/>
          <p:cNvSpPr>
            <a:spLocks noGrp="1"/>
          </p:cNvSpPr>
          <p:nvPr>
            <p:ph idx="1"/>
          </p:nvPr>
        </p:nvSpPr>
        <p:spPr>
          <a:xfrm>
            <a:off x="1017640" y="1784555"/>
            <a:ext cx="7311022" cy="3776451"/>
          </a:xfrm>
        </p:spPr>
        <p:txBody>
          <a:bodyPr anchor="ctr">
            <a:normAutofit/>
          </a:bodyPr>
          <a:lstStyle/>
          <a:p>
            <a:pPr marL="0" indent="0">
              <a:buNone/>
            </a:pPr>
            <a:endParaRPr lang="en-US" sz="2000" dirty="0">
              <a:latin typeface="Palatino Linotype" panose="02040502050505030304" pitchFamily="18" charset="0"/>
              <a:ea typeface="Times New Roman" panose="020F0502020204030204" pitchFamily="34" charset="0"/>
            </a:endParaRPr>
          </a:p>
          <a:p>
            <a:r>
              <a:rPr lang="en-US" sz="2000" dirty="0">
                <a:latin typeface="Palatino Linotype" panose="02040502050505030304" pitchFamily="18" charset="0"/>
              </a:rPr>
              <a:t>Organizations may donate funds from their income line.</a:t>
            </a:r>
          </a:p>
          <a:p>
            <a:pPr marL="0" indent="0">
              <a:buNone/>
            </a:pPr>
            <a:endParaRPr lang="en-US" sz="2400" dirty="0">
              <a:latin typeface="Palatino Linotype" panose="02040502050505030304" pitchFamily="18" charset="0"/>
            </a:endParaRPr>
          </a:p>
        </p:txBody>
      </p:sp>
      <p:sp>
        <p:nvSpPr>
          <p:cNvPr id="17" name="Rectangle 16">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88880" y="0"/>
            <a:ext cx="2103120" cy="6858000"/>
          </a:xfrm>
          <a:prstGeom prst="rect">
            <a:avLst/>
          </a:prstGeom>
          <a:solidFill>
            <a:srgbClr val="5838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5400" y="2358913"/>
            <a:ext cx="2140172" cy="2140172"/>
          </a:xfrm>
          <a:prstGeom prst="ellipse">
            <a:avLst/>
          </a:prstGeom>
          <a:solidFill>
            <a:srgbClr val="FFFFFF"/>
          </a:solidFill>
          <a:ln w="22225">
            <a:solidFill>
              <a:srgbClr val="F293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Logo&#10;&#10;Description automatically generated">
            <a:extLst>
              <a:ext uri="{FF2B5EF4-FFF2-40B4-BE49-F238E27FC236}">
                <a16:creationId xmlns:a16="http://schemas.microsoft.com/office/drawing/2014/main" id="{6946F695-2AFF-F0A2-7B62-55995C8DD4CD}"/>
              </a:ext>
            </a:extLst>
          </p:cNvPr>
          <p:cNvPicPr>
            <a:picLocks noChangeAspect="1"/>
          </p:cNvPicPr>
          <p:nvPr/>
        </p:nvPicPr>
        <p:blipFill rotWithShape="1">
          <a:blip r:embed="rId2"/>
          <a:srcRect t="2157"/>
          <a:stretch/>
        </p:blipFill>
        <p:spPr>
          <a:xfrm>
            <a:off x="9413070" y="2857501"/>
            <a:ext cx="1144831" cy="1142998"/>
          </a:xfrm>
          <a:prstGeom prst="rect">
            <a:avLst/>
          </a:prstGeom>
        </p:spPr>
      </p:pic>
    </p:spTree>
    <p:extLst>
      <p:ext uri="{BB962C8B-B14F-4D97-AF65-F5344CB8AC3E}">
        <p14:creationId xmlns:p14="http://schemas.microsoft.com/office/powerpoint/2010/main" val="18857887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88828" y="536281"/>
            <a:ext cx="7474172" cy="1325563"/>
          </a:xfrm>
        </p:spPr>
        <p:txBody>
          <a:bodyPr>
            <a:normAutofit/>
          </a:bodyPr>
          <a:lstStyle/>
          <a:p>
            <a:r>
              <a:rPr lang="en-US" sz="4000" dirty="0">
                <a:solidFill>
                  <a:srgbClr val="7030A0"/>
                </a:solidFill>
                <a:latin typeface="Palatino Linotype"/>
              </a:rPr>
              <a:t>How To Minimize Fiscal Risk</a:t>
            </a:r>
          </a:p>
        </p:txBody>
      </p:sp>
      <p:sp>
        <p:nvSpPr>
          <p:cNvPr id="3" name="Content Placeholder 2"/>
          <p:cNvSpPr>
            <a:spLocks noGrp="1"/>
          </p:cNvSpPr>
          <p:nvPr>
            <p:ph idx="1"/>
          </p:nvPr>
        </p:nvSpPr>
        <p:spPr>
          <a:xfrm>
            <a:off x="1136428" y="1861844"/>
            <a:ext cx="7778972" cy="4277309"/>
          </a:xfrm>
        </p:spPr>
        <p:txBody>
          <a:bodyPr anchor="ctr">
            <a:normAutofit fontScale="92500" lnSpcReduction="10000"/>
          </a:bodyPr>
          <a:lstStyle/>
          <a:p>
            <a:pPr marL="0" indent="0">
              <a:buNone/>
            </a:pPr>
            <a:endParaRPr lang="en-US" sz="1300" b="1" dirty="0">
              <a:latin typeface="Palatino Linotype" panose="02040502050505030304" pitchFamily="18" charset="0"/>
            </a:endParaRPr>
          </a:p>
          <a:p>
            <a:r>
              <a:rPr lang="en-US" sz="1800" dirty="0">
                <a:latin typeface="Palatino Linotype" panose="02040502050505030304" pitchFamily="18" charset="0"/>
              </a:rPr>
              <a:t>Review and fully understand the SA Bylaws, Financial Literacy Handbook and Constitution.  </a:t>
            </a:r>
            <a:r>
              <a:rPr lang="en-US" sz="1800" b="1" dirty="0">
                <a:latin typeface="Palatino Linotype" panose="02040502050505030304" pitchFamily="18" charset="0"/>
              </a:rPr>
              <a:t>Going against policies can be detrimental for groups and/or individuals</a:t>
            </a:r>
            <a:r>
              <a:rPr lang="en-US" sz="1800" dirty="0">
                <a:latin typeface="Palatino Linotype" panose="02040502050505030304" pitchFamily="18" charset="0"/>
              </a:rPr>
              <a:t>.</a:t>
            </a:r>
          </a:p>
          <a:p>
            <a:r>
              <a:rPr lang="en-US" sz="1800" dirty="0">
                <a:latin typeface="Palatino Linotype" panose="02040502050505030304" pitchFamily="18" charset="0"/>
              </a:rPr>
              <a:t>Vendor contracts can </a:t>
            </a:r>
            <a:r>
              <a:rPr lang="en-US" sz="1800" b="1" dirty="0">
                <a:latin typeface="Palatino Linotype" panose="02040502050505030304" pitchFamily="18" charset="0"/>
              </a:rPr>
              <a:t>ONLY</a:t>
            </a:r>
            <a:r>
              <a:rPr lang="en-US" sz="1800" dirty="0">
                <a:latin typeface="Palatino Linotype" panose="02040502050505030304" pitchFamily="18" charset="0"/>
              </a:rPr>
              <a:t> be signed by The SA Comptroller and President.  Contracts MUST also be reviewed by the Student Association Attorney when over $5,000 and Board of Finance when over $8,000.</a:t>
            </a:r>
          </a:p>
          <a:p>
            <a:r>
              <a:rPr lang="en-US" sz="1800" dirty="0">
                <a:latin typeface="Palatino Linotype" panose="02040502050505030304" pitchFamily="18" charset="0"/>
              </a:rPr>
              <a:t>Verify vendors and Internet companies are legitimate </a:t>
            </a:r>
            <a:r>
              <a:rPr lang="en-US" sz="1800" b="1" dirty="0">
                <a:latin typeface="Palatino Linotype" panose="02040502050505030304" pitchFamily="18" charset="0"/>
              </a:rPr>
              <a:t>before</a:t>
            </a:r>
            <a:r>
              <a:rPr lang="en-US" sz="1800" dirty="0">
                <a:latin typeface="Palatino Linotype" panose="02040502050505030304" pitchFamily="18" charset="0"/>
              </a:rPr>
              <a:t> committing to purchases or contractual agreements.  </a:t>
            </a:r>
          </a:p>
          <a:p>
            <a:r>
              <a:rPr lang="en-US" sz="1800" dirty="0">
                <a:latin typeface="Palatino Linotype" panose="02040502050505030304" pitchFamily="18" charset="0"/>
              </a:rPr>
              <a:t>Use electronic ticketing systems to eliminate exchange of cash (University Tickets).</a:t>
            </a:r>
          </a:p>
          <a:p>
            <a:r>
              <a:rPr lang="en-US" sz="1800" dirty="0">
                <a:latin typeface="Palatino Linotype" panose="02040502050505030304" pitchFamily="18" charset="0"/>
              </a:rPr>
              <a:t>Review multiple avenues before committing to expenditures.  Try to obtain 3 bids or proposals.  Lowest price may not always be best option.  Evaluate quality and credibility. </a:t>
            </a:r>
          </a:p>
          <a:p>
            <a:r>
              <a:rPr lang="en-US" sz="1800" dirty="0">
                <a:latin typeface="Palatino Linotype" panose="02040502050505030304" pitchFamily="18" charset="0"/>
              </a:rPr>
              <a:t>Groups should never offer cash or checks as a prizes.</a:t>
            </a:r>
          </a:p>
        </p:txBody>
      </p:sp>
      <p:sp>
        <p:nvSpPr>
          <p:cNvPr id="10" name="Rectangle 9">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88880" y="0"/>
            <a:ext cx="2103120" cy="6858000"/>
          </a:xfrm>
          <a:prstGeom prst="rect">
            <a:avLst/>
          </a:prstGeom>
          <a:solidFill>
            <a:srgbClr val="5838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5400" y="2358913"/>
            <a:ext cx="2140172" cy="2140172"/>
          </a:xfrm>
          <a:prstGeom prst="ellipse">
            <a:avLst/>
          </a:prstGeom>
          <a:solidFill>
            <a:srgbClr val="FFFFFF"/>
          </a:solidFill>
          <a:ln w="22225">
            <a:solidFill>
              <a:srgbClr val="F293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a:extLst>
              <a:ext uri="{FF2B5EF4-FFF2-40B4-BE49-F238E27FC236}">
                <a16:creationId xmlns:a16="http://schemas.microsoft.com/office/drawing/2014/main" id="{97D5AA51-EA90-2388-5C92-C56186871D8A}"/>
              </a:ext>
            </a:extLst>
          </p:cNvPr>
          <p:cNvPicPr>
            <a:picLocks noChangeAspect="1"/>
          </p:cNvPicPr>
          <p:nvPr/>
        </p:nvPicPr>
        <p:blipFill>
          <a:blip r:embed="rId2"/>
          <a:stretch>
            <a:fillRect/>
          </a:stretch>
        </p:blipFill>
        <p:spPr>
          <a:xfrm>
            <a:off x="9425417" y="2857501"/>
            <a:ext cx="1120138" cy="1142998"/>
          </a:xfrm>
          <a:prstGeom prst="rect">
            <a:avLst/>
          </a:prstGeom>
        </p:spPr>
      </p:pic>
    </p:spTree>
    <p:extLst>
      <p:ext uri="{BB962C8B-B14F-4D97-AF65-F5344CB8AC3E}">
        <p14:creationId xmlns:p14="http://schemas.microsoft.com/office/powerpoint/2010/main" val="11203642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36428" y="627564"/>
            <a:ext cx="7474172" cy="1325563"/>
          </a:xfrm>
        </p:spPr>
        <p:txBody>
          <a:bodyPr>
            <a:normAutofit/>
          </a:bodyPr>
          <a:lstStyle/>
          <a:p>
            <a:pPr algn="ctr"/>
            <a:r>
              <a:rPr lang="en-US" dirty="0">
                <a:solidFill>
                  <a:srgbClr val="7030A0"/>
                </a:solidFill>
                <a:latin typeface="Palatino Linotype"/>
              </a:rPr>
              <a:t>Comptroller’s Disciplinary Powers</a:t>
            </a:r>
          </a:p>
        </p:txBody>
      </p:sp>
      <p:sp>
        <p:nvSpPr>
          <p:cNvPr id="3" name="Content Placeholder 2"/>
          <p:cNvSpPr>
            <a:spLocks noGrp="1"/>
          </p:cNvSpPr>
          <p:nvPr>
            <p:ph idx="1"/>
          </p:nvPr>
        </p:nvSpPr>
        <p:spPr>
          <a:xfrm>
            <a:off x="973394" y="2227006"/>
            <a:ext cx="7345500" cy="2744236"/>
          </a:xfrm>
        </p:spPr>
        <p:txBody>
          <a:bodyPr vert="horz" lIns="91440" tIns="45720" rIns="91440" bIns="45720" rtlCol="0" anchor="ctr">
            <a:normAutofit/>
          </a:bodyPr>
          <a:lstStyle/>
          <a:p>
            <a:pPr>
              <a:lnSpc>
                <a:spcPct val="120000"/>
              </a:lnSpc>
            </a:pPr>
            <a:r>
              <a:rPr lang="en-US" dirty="0">
                <a:latin typeface="Palatino Linotype" panose="02040502050505030304" pitchFamily="18" charset="0"/>
              </a:rPr>
              <a:t>The Comptroller of the Student Association shall have the power to freeze any budget of any organization or activity constituted and financed in whole, or in part, by the Student Association that is found to be in violation of any part of financial policy.</a:t>
            </a:r>
          </a:p>
          <a:p>
            <a:pPr>
              <a:lnSpc>
                <a:spcPct val="120000"/>
              </a:lnSpc>
            </a:pPr>
            <a:r>
              <a:rPr lang="en-US" dirty="0">
                <a:latin typeface="Palatino Linotype" panose="02040502050505030304" pitchFamily="18" charset="0"/>
              </a:rPr>
              <a:t>The Comptroller may deduct from the organization’s budget</a:t>
            </a:r>
          </a:p>
        </p:txBody>
      </p:sp>
      <p:sp>
        <p:nvSpPr>
          <p:cNvPr id="17" name="Rectangle 16">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88880" y="0"/>
            <a:ext cx="2103120" cy="6858000"/>
          </a:xfrm>
          <a:prstGeom prst="rect">
            <a:avLst/>
          </a:prstGeom>
          <a:solidFill>
            <a:srgbClr val="5838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5400" y="2358913"/>
            <a:ext cx="2140172" cy="2140172"/>
          </a:xfrm>
          <a:prstGeom prst="ellipse">
            <a:avLst/>
          </a:prstGeom>
          <a:solidFill>
            <a:srgbClr val="FFFFFF"/>
          </a:solidFill>
          <a:ln w="22225">
            <a:solidFill>
              <a:srgbClr val="F293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Logo&#10;&#10;Description automatically generated">
            <a:extLst>
              <a:ext uri="{FF2B5EF4-FFF2-40B4-BE49-F238E27FC236}">
                <a16:creationId xmlns:a16="http://schemas.microsoft.com/office/drawing/2014/main" id="{66A19D27-C0C9-2010-097A-DA71D7C40059}"/>
              </a:ext>
            </a:extLst>
          </p:cNvPr>
          <p:cNvPicPr>
            <a:picLocks noChangeAspect="1"/>
          </p:cNvPicPr>
          <p:nvPr/>
        </p:nvPicPr>
        <p:blipFill rotWithShape="1">
          <a:blip r:embed="rId2"/>
          <a:srcRect t="2157"/>
          <a:stretch/>
        </p:blipFill>
        <p:spPr>
          <a:xfrm>
            <a:off x="9413070" y="2857501"/>
            <a:ext cx="1144831" cy="1142998"/>
          </a:xfrm>
          <a:prstGeom prst="rect">
            <a:avLst/>
          </a:prstGeom>
        </p:spPr>
      </p:pic>
    </p:spTree>
    <p:extLst>
      <p:ext uri="{BB962C8B-B14F-4D97-AF65-F5344CB8AC3E}">
        <p14:creationId xmlns:p14="http://schemas.microsoft.com/office/powerpoint/2010/main" val="37005891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36428" y="627564"/>
            <a:ext cx="7474172" cy="1325563"/>
          </a:xfrm>
        </p:spPr>
        <p:txBody>
          <a:bodyPr>
            <a:normAutofit/>
          </a:bodyPr>
          <a:lstStyle/>
          <a:p>
            <a:pPr algn="ctr"/>
            <a:r>
              <a:rPr lang="en-US" dirty="0">
                <a:solidFill>
                  <a:srgbClr val="7030A0"/>
                </a:solidFill>
                <a:latin typeface="Palatino Linotype"/>
              </a:rPr>
              <a:t>Comptroller’s Disciplinary Powers</a:t>
            </a:r>
          </a:p>
        </p:txBody>
      </p:sp>
      <p:sp>
        <p:nvSpPr>
          <p:cNvPr id="3" name="Content Placeholder 2"/>
          <p:cNvSpPr>
            <a:spLocks noGrp="1"/>
          </p:cNvSpPr>
          <p:nvPr>
            <p:ph idx="1"/>
          </p:nvPr>
        </p:nvSpPr>
        <p:spPr>
          <a:xfrm>
            <a:off x="604684" y="1922407"/>
            <a:ext cx="8185355" cy="4478393"/>
          </a:xfrm>
        </p:spPr>
        <p:txBody>
          <a:bodyPr vert="horz" lIns="91440" tIns="45720" rIns="91440" bIns="45720" rtlCol="0" anchor="ctr">
            <a:normAutofit fontScale="92500" lnSpcReduction="20000"/>
          </a:bodyPr>
          <a:lstStyle/>
          <a:p>
            <a:pPr marL="0" indent="0">
              <a:buNone/>
            </a:pPr>
            <a:endParaRPr lang="en-US" sz="1100" b="1" dirty="0">
              <a:latin typeface="Palatino Linotype" panose="02040502050505030304" pitchFamily="18" charset="0"/>
            </a:endParaRPr>
          </a:p>
          <a:p>
            <a:pPr>
              <a:lnSpc>
                <a:spcPct val="120000"/>
              </a:lnSpc>
            </a:pPr>
            <a:r>
              <a:rPr lang="en-US" sz="1900" dirty="0">
                <a:latin typeface="Palatino Linotype" panose="02040502050505030304" pitchFamily="18" charset="0"/>
              </a:rPr>
              <a:t>At the request of the Board of Finance and/or the Comptroller, Treasurers are required to produce their financial records and will be held accountable for the information present. </a:t>
            </a:r>
          </a:p>
          <a:p>
            <a:pPr lvl="1">
              <a:lnSpc>
                <a:spcPct val="120000"/>
              </a:lnSpc>
              <a:buFont typeface="Courier New" panose="02070309020205020404" pitchFamily="49" charset="0"/>
              <a:buChar char="o"/>
            </a:pPr>
            <a:r>
              <a:rPr lang="en-US" sz="1900" dirty="0">
                <a:latin typeface="Palatino Linotype" panose="02040502050505030304" pitchFamily="18" charset="0"/>
              </a:rPr>
              <a:t>An organization found to have improper, inadequate, or inaccurate information will have its budget automatically frozen by the Comptroller. </a:t>
            </a:r>
          </a:p>
          <a:p>
            <a:pPr>
              <a:lnSpc>
                <a:spcPct val="120000"/>
              </a:lnSpc>
            </a:pPr>
            <a:r>
              <a:rPr lang="en-US" sz="1900" dirty="0">
                <a:latin typeface="Palatino Linotype" panose="02040502050505030304" pitchFamily="18" charset="0"/>
              </a:rPr>
              <a:t>All equipment and supplies purchased by any budgetary organization of the Student Association, that has a value of over $250 shall become the sole property of the Student Association with the purchaser controlling its use. </a:t>
            </a:r>
          </a:p>
          <a:p>
            <a:pPr lvl="1">
              <a:lnSpc>
                <a:spcPct val="120000"/>
              </a:lnSpc>
              <a:buFont typeface="Courier New" panose="02070309020205020404" pitchFamily="49" charset="0"/>
              <a:buChar char="o"/>
            </a:pPr>
            <a:r>
              <a:rPr lang="en-US" sz="1900" dirty="0">
                <a:latin typeface="Palatino Linotype" panose="02040502050505030304" pitchFamily="18" charset="0"/>
              </a:rPr>
              <a:t>If at any time a budgetary organization of the Student Association becomes defunct or separated from the Student Association, all equipment and supplies shall be claimed by the Comptroller on behalf of the Student Association Senate.</a:t>
            </a:r>
          </a:p>
        </p:txBody>
      </p:sp>
      <p:sp>
        <p:nvSpPr>
          <p:cNvPr id="17" name="Rectangle 16">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88880" y="0"/>
            <a:ext cx="2103120" cy="6858000"/>
          </a:xfrm>
          <a:prstGeom prst="rect">
            <a:avLst/>
          </a:prstGeom>
          <a:solidFill>
            <a:srgbClr val="5838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5400" y="2358913"/>
            <a:ext cx="2140172" cy="2140172"/>
          </a:xfrm>
          <a:prstGeom prst="ellipse">
            <a:avLst/>
          </a:prstGeom>
          <a:solidFill>
            <a:srgbClr val="FFFFFF"/>
          </a:solidFill>
          <a:ln w="22225">
            <a:solidFill>
              <a:srgbClr val="F293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Logo&#10;&#10;Description automatically generated">
            <a:extLst>
              <a:ext uri="{FF2B5EF4-FFF2-40B4-BE49-F238E27FC236}">
                <a16:creationId xmlns:a16="http://schemas.microsoft.com/office/drawing/2014/main" id="{66A19D27-C0C9-2010-097A-DA71D7C40059}"/>
              </a:ext>
            </a:extLst>
          </p:cNvPr>
          <p:cNvPicPr>
            <a:picLocks noChangeAspect="1"/>
          </p:cNvPicPr>
          <p:nvPr/>
        </p:nvPicPr>
        <p:blipFill rotWithShape="1">
          <a:blip r:embed="rId2"/>
          <a:srcRect t="2157"/>
          <a:stretch/>
        </p:blipFill>
        <p:spPr>
          <a:xfrm>
            <a:off x="9413070" y="2857501"/>
            <a:ext cx="1144831" cy="1142998"/>
          </a:xfrm>
          <a:prstGeom prst="rect">
            <a:avLst/>
          </a:prstGeom>
        </p:spPr>
      </p:pic>
    </p:spTree>
    <p:extLst>
      <p:ext uri="{BB962C8B-B14F-4D97-AF65-F5344CB8AC3E}">
        <p14:creationId xmlns:p14="http://schemas.microsoft.com/office/powerpoint/2010/main" val="14301525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57121" y="627564"/>
            <a:ext cx="7474172" cy="1325563"/>
          </a:xfrm>
        </p:spPr>
        <p:txBody>
          <a:bodyPr>
            <a:normAutofit/>
          </a:bodyPr>
          <a:lstStyle/>
          <a:p>
            <a:pPr algn="ctr"/>
            <a:r>
              <a:rPr lang="en-US" dirty="0">
                <a:solidFill>
                  <a:srgbClr val="7030A0"/>
                </a:solidFill>
                <a:latin typeface="Palatino Linotype"/>
              </a:rPr>
              <a:t>Financial Literacy Exam</a:t>
            </a:r>
          </a:p>
        </p:txBody>
      </p:sp>
      <p:sp>
        <p:nvSpPr>
          <p:cNvPr id="3" name="Content Placeholder 2"/>
          <p:cNvSpPr>
            <a:spLocks noGrp="1"/>
          </p:cNvSpPr>
          <p:nvPr>
            <p:ph idx="1"/>
          </p:nvPr>
        </p:nvSpPr>
        <p:spPr>
          <a:xfrm>
            <a:off x="1311105" y="1953127"/>
            <a:ext cx="7094278" cy="4078963"/>
          </a:xfrm>
        </p:spPr>
        <p:txBody>
          <a:bodyPr vert="horz" lIns="91440" tIns="45720" rIns="91440" bIns="45720" rtlCol="0" anchor="ctr">
            <a:normAutofit/>
          </a:bodyPr>
          <a:lstStyle/>
          <a:p>
            <a:pPr marL="457200" indent="-457200">
              <a:lnSpc>
                <a:spcPct val="100000"/>
              </a:lnSpc>
            </a:pPr>
            <a:r>
              <a:rPr lang="en-US" dirty="0">
                <a:latin typeface="Palatino Linotype" panose="02040502050505030304" pitchFamily="18" charset="0"/>
              </a:rPr>
              <a:t>The Comptroller shall freeze the budget of any organization that fails to attend mandatory financial literacy training or a similar meeting.</a:t>
            </a:r>
            <a:endParaRPr lang="en-US" dirty="0">
              <a:latin typeface="Palatino Linotype" panose="02040502050505030304" pitchFamily="18" charset="0"/>
              <a:cs typeface="Calibri" panose="020F0502020204030204"/>
            </a:endParaRPr>
          </a:p>
          <a:p>
            <a:pPr marL="457200" indent="-457200">
              <a:lnSpc>
                <a:spcPct val="100000"/>
              </a:lnSpc>
            </a:pPr>
            <a:r>
              <a:rPr lang="en-US" dirty="0">
                <a:latin typeface="Palatino Linotype" panose="02040502050505030304" pitchFamily="18" charset="0"/>
              </a:rPr>
              <a:t>Failure to pass the Financial Literacy Exam with a grade of 85% or higher shall result in the budget of the organization to be frozen until such grade is fulfilled.</a:t>
            </a:r>
            <a:endParaRPr lang="en-US" dirty="0">
              <a:latin typeface="Palatino Linotype" panose="02040502050505030304" pitchFamily="18" charset="0"/>
              <a:cs typeface="Calibri" panose="020F0502020204030204"/>
            </a:endParaRPr>
          </a:p>
          <a:p>
            <a:pPr marL="457200" indent="-457200">
              <a:lnSpc>
                <a:spcPct val="100000"/>
              </a:lnSpc>
            </a:pPr>
            <a:r>
              <a:rPr lang="en-US" dirty="0">
                <a:latin typeface="Palatino Linotype" panose="02040502050505030304" pitchFamily="18" charset="0"/>
              </a:rPr>
              <a:t>If the executive board member neglects to take the exam, their position will be revoked, and a new member shall be elected within 72 hours of the final Financial Literacy Exam date.</a:t>
            </a:r>
            <a:endParaRPr lang="en-US" dirty="0">
              <a:latin typeface="Palatino Linotype" panose="02040502050505030304" pitchFamily="18" charset="0"/>
              <a:ea typeface="+mn-lt"/>
              <a:cs typeface="+mn-lt"/>
            </a:endParaRPr>
          </a:p>
          <a:p>
            <a:endParaRPr lang="en-US" dirty="0">
              <a:latin typeface="Palatino Linotype" panose="02040502050505030304" pitchFamily="18" charset="0"/>
            </a:endParaRPr>
          </a:p>
          <a:p>
            <a:pPr lvl="1"/>
            <a:endParaRPr lang="en-US" sz="1500" dirty="0">
              <a:latin typeface="Palatino Linotype" panose="02040502050505030304" pitchFamily="18" charset="0"/>
            </a:endParaRPr>
          </a:p>
        </p:txBody>
      </p:sp>
      <p:sp>
        <p:nvSpPr>
          <p:cNvPr id="10" name="Rectangle 9">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88880" y="0"/>
            <a:ext cx="2103120" cy="6858000"/>
          </a:xfrm>
          <a:prstGeom prst="rect">
            <a:avLst/>
          </a:prstGeom>
          <a:solidFill>
            <a:srgbClr val="5838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5400" y="2358913"/>
            <a:ext cx="2140172" cy="2140172"/>
          </a:xfrm>
          <a:prstGeom prst="ellipse">
            <a:avLst/>
          </a:prstGeom>
          <a:solidFill>
            <a:srgbClr val="FFFFFF"/>
          </a:solidFill>
          <a:ln w="22225">
            <a:solidFill>
              <a:srgbClr val="F293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Logo&#10;&#10;Description automatically generated">
            <a:extLst>
              <a:ext uri="{FF2B5EF4-FFF2-40B4-BE49-F238E27FC236}">
                <a16:creationId xmlns:a16="http://schemas.microsoft.com/office/drawing/2014/main" id="{2608A417-D2B9-FC76-1E60-46CE2B15B6EC}"/>
              </a:ext>
            </a:extLst>
          </p:cNvPr>
          <p:cNvPicPr>
            <a:picLocks noChangeAspect="1"/>
          </p:cNvPicPr>
          <p:nvPr/>
        </p:nvPicPr>
        <p:blipFill>
          <a:blip r:embed="rId2"/>
          <a:stretch>
            <a:fillRect/>
          </a:stretch>
        </p:blipFill>
        <p:spPr>
          <a:xfrm>
            <a:off x="9425417" y="2857501"/>
            <a:ext cx="1120138" cy="1142998"/>
          </a:xfrm>
          <a:prstGeom prst="rect">
            <a:avLst/>
          </a:prstGeom>
        </p:spPr>
      </p:pic>
    </p:spTree>
    <p:extLst>
      <p:ext uri="{BB962C8B-B14F-4D97-AF65-F5344CB8AC3E}">
        <p14:creationId xmlns:p14="http://schemas.microsoft.com/office/powerpoint/2010/main" val="40212644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C4E4288A-DFC8-40A2-90E5-70E851A933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5" name="Group 34">
            <a:extLst>
              <a:ext uri="{FF2B5EF4-FFF2-40B4-BE49-F238E27FC236}">
                <a16:creationId xmlns:a16="http://schemas.microsoft.com/office/drawing/2014/main" id="{B63C2D82-D4FA-4A37-BB01-1E7B21E4FF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65199" y="634058"/>
            <a:ext cx="1128382" cy="847206"/>
            <a:chOff x="5307830" y="325570"/>
            <a:chExt cx="1128382" cy="847206"/>
          </a:xfrm>
        </p:grpSpPr>
        <p:sp>
          <p:nvSpPr>
            <p:cNvPr id="36" name="Freeform 5">
              <a:extLst>
                <a:ext uri="{FF2B5EF4-FFF2-40B4-BE49-F238E27FC236}">
                  <a16:creationId xmlns:a16="http://schemas.microsoft.com/office/drawing/2014/main" id="{C94E7FEF-0CE9-4AC2-94BB-02230C6DC0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307830" y="577396"/>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37" name="Freeform 5">
              <a:extLst>
                <a:ext uri="{FF2B5EF4-FFF2-40B4-BE49-F238E27FC236}">
                  <a16:creationId xmlns:a16="http://schemas.microsoft.com/office/drawing/2014/main" id="{EB546CC0-C1BC-48D2-8DA9-4B60283165C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85720" y="325570"/>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965200" y="1371190"/>
            <a:ext cx="3724631" cy="2202580"/>
          </a:xfrm>
        </p:spPr>
        <p:txBody>
          <a:bodyPr vert="horz" lIns="91440" tIns="45720" rIns="91440" bIns="45720" rtlCol="0" anchor="b">
            <a:normAutofit/>
          </a:bodyPr>
          <a:lstStyle/>
          <a:p>
            <a:r>
              <a:rPr lang="en-US" sz="6000" dirty="0">
                <a:latin typeface="Palatino Linotype"/>
              </a:rPr>
              <a:t>Questions</a:t>
            </a:r>
          </a:p>
        </p:txBody>
      </p:sp>
      <p:sp>
        <p:nvSpPr>
          <p:cNvPr id="39" name="Freeform 5">
            <a:extLst>
              <a:ext uri="{FF2B5EF4-FFF2-40B4-BE49-F238E27FC236}">
                <a16:creationId xmlns:a16="http://schemas.microsoft.com/office/drawing/2014/main" id="{BD2BFF02-DF78-4F07-B176-52514E131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062174" y="1653645"/>
            <a:ext cx="4689240" cy="411502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50800" cap="flat">
            <a:solidFill>
              <a:schemeClr val="tx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41" name="Freeform: Shape 40">
            <a:extLst>
              <a:ext uri="{FF2B5EF4-FFF2-40B4-BE49-F238E27FC236}">
                <a16:creationId xmlns:a16="http://schemas.microsoft.com/office/drawing/2014/main" id="{0DB06EAB-7D8C-403A-86C5-B5FD79A136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42865" y="634058"/>
            <a:ext cx="3154669" cy="2796247"/>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noFill/>
          <a:ln w="50800" cap="flat">
            <a:solidFill>
              <a:schemeClr val="tx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pic>
        <p:nvPicPr>
          <p:cNvPr id="8" name="Picture 8" descr="Question Mark Response - Free image on Pixabay">
            <a:extLst>
              <a:ext uri="{FF2B5EF4-FFF2-40B4-BE49-F238E27FC236}">
                <a16:creationId xmlns:a16="http://schemas.microsoft.com/office/drawing/2014/main" id="{B9651418-E93B-A15F-114B-555138A8ECB5}"/>
              </a:ext>
            </a:extLst>
          </p:cNvPr>
          <p:cNvPicPr>
            <a:picLocks noChangeAspect="1"/>
          </p:cNvPicPr>
          <p:nvPr/>
        </p:nvPicPr>
        <p:blipFill>
          <a:blip r:embed="rId2"/>
          <a:stretch>
            <a:fillRect/>
          </a:stretch>
        </p:blipFill>
        <p:spPr>
          <a:xfrm>
            <a:off x="5196964" y="1108946"/>
            <a:ext cx="1846470" cy="1846470"/>
          </a:xfrm>
          <a:prstGeom prst="rect">
            <a:avLst/>
          </a:prstGeom>
        </p:spPr>
      </p:pic>
      <p:sp>
        <p:nvSpPr>
          <p:cNvPr id="3" name="Content Placeholder 2"/>
          <p:cNvSpPr>
            <a:spLocks noGrp="1"/>
          </p:cNvSpPr>
          <p:nvPr>
            <p:ph idx="1"/>
          </p:nvPr>
        </p:nvSpPr>
        <p:spPr>
          <a:xfrm>
            <a:off x="965199" y="3729161"/>
            <a:ext cx="5690043" cy="2277321"/>
          </a:xfrm>
        </p:spPr>
        <p:txBody>
          <a:bodyPr vert="horz" lIns="91440" tIns="45720" rIns="91440" bIns="45720" rtlCol="0" anchor="t">
            <a:normAutofit lnSpcReduction="10000"/>
          </a:bodyPr>
          <a:lstStyle/>
          <a:p>
            <a:pPr marL="0" indent="0">
              <a:buNone/>
            </a:pPr>
            <a:r>
              <a:rPr lang="en-US" sz="4000" b="1" dirty="0"/>
              <a:t>NOW IS THE TIME TO ASK, NOT WHEN I FREEZE YOUR BUDGET</a:t>
            </a:r>
            <a:endParaRPr lang="en-US" sz="4000" b="1" dirty="0">
              <a:ea typeface="Calibri"/>
              <a:cs typeface="Calibri"/>
            </a:endParaRPr>
          </a:p>
        </p:txBody>
      </p:sp>
      <p:pic>
        <p:nvPicPr>
          <p:cNvPr id="7" name="Picture 7" descr="Logo&#10;&#10;Description automatically generated">
            <a:extLst>
              <a:ext uri="{FF2B5EF4-FFF2-40B4-BE49-F238E27FC236}">
                <a16:creationId xmlns:a16="http://schemas.microsoft.com/office/drawing/2014/main" id="{430BA82E-4535-F185-7255-D9A7C35D1F58}"/>
              </a:ext>
            </a:extLst>
          </p:cNvPr>
          <p:cNvPicPr>
            <a:picLocks noChangeAspect="1"/>
          </p:cNvPicPr>
          <p:nvPr/>
        </p:nvPicPr>
        <p:blipFill>
          <a:blip r:embed="rId3"/>
          <a:stretch>
            <a:fillRect/>
          </a:stretch>
        </p:blipFill>
        <p:spPr>
          <a:xfrm>
            <a:off x="8050038" y="2326713"/>
            <a:ext cx="2713512" cy="2768889"/>
          </a:xfrm>
          <a:prstGeom prst="rect">
            <a:avLst/>
          </a:prstGeom>
        </p:spPr>
      </p:pic>
    </p:spTree>
    <p:extLst>
      <p:ext uri="{BB962C8B-B14F-4D97-AF65-F5344CB8AC3E}">
        <p14:creationId xmlns:p14="http://schemas.microsoft.com/office/powerpoint/2010/main" val="40052029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04238" y="311260"/>
            <a:ext cx="8782214" cy="573643"/>
          </a:xfrm>
        </p:spPr>
        <p:txBody>
          <a:bodyPr>
            <a:normAutofit fontScale="90000"/>
          </a:bodyPr>
          <a:lstStyle/>
          <a:p>
            <a:pPr algn="ctr"/>
            <a:endParaRPr lang="en-US" dirty="0">
              <a:solidFill>
                <a:srgbClr val="7030A0"/>
              </a:solidFill>
              <a:latin typeface="Palatino Linotype"/>
              <a:ea typeface="+mj-lt"/>
              <a:cs typeface="+mj-lt"/>
            </a:endParaRPr>
          </a:p>
          <a:p>
            <a:pPr algn="ctr"/>
            <a:r>
              <a:rPr lang="en-US" sz="4900" dirty="0">
                <a:solidFill>
                  <a:srgbClr val="7030A0"/>
                </a:solidFill>
                <a:latin typeface="Palatino Linotype"/>
                <a:cs typeface="Calibri Light" panose="020F0302020204030204"/>
              </a:rPr>
              <a:t>Student Association Contact</a:t>
            </a:r>
            <a:endParaRPr lang="en-US" sz="4900" dirty="0">
              <a:solidFill>
                <a:srgbClr val="7030A0"/>
              </a:solidFill>
              <a:latin typeface="Palatino Linotype"/>
              <a:ea typeface="Calibri Light" panose="020F0302020204030204"/>
              <a:cs typeface="Calibri Light" panose="020F0302020204030204"/>
            </a:endParaRPr>
          </a:p>
          <a:p>
            <a:endParaRPr lang="en-US" dirty="0">
              <a:latin typeface="Palatino Linotype"/>
            </a:endParaRPr>
          </a:p>
        </p:txBody>
      </p:sp>
      <p:sp>
        <p:nvSpPr>
          <p:cNvPr id="3" name="Content Placeholder 2"/>
          <p:cNvSpPr>
            <a:spLocks noGrp="1"/>
          </p:cNvSpPr>
          <p:nvPr>
            <p:ph idx="1"/>
          </p:nvPr>
        </p:nvSpPr>
        <p:spPr>
          <a:xfrm>
            <a:off x="1049387" y="1017639"/>
            <a:ext cx="7866012" cy="5529101"/>
          </a:xfrm>
        </p:spPr>
        <p:txBody>
          <a:bodyPr anchor="ctr">
            <a:normAutofit lnSpcReduction="10000"/>
          </a:bodyPr>
          <a:lstStyle/>
          <a:p>
            <a:endParaRPr lang="en-US" sz="1800" dirty="0">
              <a:ea typeface="+mn-lt"/>
              <a:cs typeface="+mn-lt"/>
            </a:endParaRPr>
          </a:p>
          <a:p>
            <a:pPr marL="0" indent="0" algn="ctr">
              <a:buNone/>
            </a:pPr>
            <a:r>
              <a:rPr lang="en-US" sz="1800" b="1" u="sng" dirty="0">
                <a:latin typeface="Palatino Linotype"/>
              </a:rPr>
              <a:t>Student Association Office of the Comptroller </a:t>
            </a:r>
          </a:p>
          <a:p>
            <a:pPr marL="0" indent="0">
              <a:lnSpc>
                <a:spcPct val="100000"/>
              </a:lnSpc>
              <a:buNone/>
            </a:pPr>
            <a:endParaRPr lang="en-US" sz="1600" b="1" dirty="0">
              <a:latin typeface="Palatino Linotype"/>
              <a:ea typeface="+mn-lt"/>
              <a:cs typeface="+mn-lt"/>
            </a:endParaRPr>
          </a:p>
          <a:p>
            <a:pPr marL="0" indent="0">
              <a:lnSpc>
                <a:spcPct val="100000"/>
              </a:lnSpc>
              <a:buNone/>
            </a:pPr>
            <a:r>
              <a:rPr lang="en-US" sz="1600" b="1" dirty="0">
                <a:latin typeface="Palatino Linotype"/>
                <a:ea typeface="+mn-lt"/>
                <a:cs typeface="+mn-lt"/>
              </a:rPr>
              <a:t>The Office of the Comptroller: (SAOC@ALBANY.EDU)</a:t>
            </a:r>
          </a:p>
          <a:p>
            <a:pPr marL="0" indent="0">
              <a:lnSpc>
                <a:spcPct val="100000"/>
              </a:lnSpc>
              <a:buNone/>
            </a:pPr>
            <a:endParaRPr lang="en-US" sz="1600" b="1" dirty="0">
              <a:latin typeface="Palatino Linotype"/>
              <a:ea typeface="+mn-lt"/>
              <a:cs typeface="+mn-lt"/>
            </a:endParaRPr>
          </a:p>
          <a:p>
            <a:pPr marL="0" indent="0">
              <a:lnSpc>
                <a:spcPct val="100000"/>
              </a:lnSpc>
              <a:buNone/>
            </a:pPr>
            <a:r>
              <a:rPr lang="en-US" sz="1600" b="1" dirty="0">
                <a:latin typeface="Palatino Linotype"/>
                <a:ea typeface="+mn-lt"/>
                <a:cs typeface="+mn-lt"/>
              </a:rPr>
              <a:t>Comptroller: </a:t>
            </a:r>
            <a:r>
              <a:rPr lang="en-US" sz="1600" dirty="0">
                <a:latin typeface="Palatino Linotype"/>
                <a:ea typeface="+mn-lt"/>
                <a:cs typeface="+mn-lt"/>
              </a:rPr>
              <a:t>Jason Lisciandro  </a:t>
            </a:r>
            <a:r>
              <a:rPr lang="en-US" sz="1600" b="1" dirty="0">
                <a:latin typeface="Palatino Linotype"/>
                <a:ea typeface="+mn-lt"/>
                <a:cs typeface="+mn-lt"/>
              </a:rPr>
              <a:t>(</a:t>
            </a:r>
            <a:r>
              <a:rPr lang="en-US" sz="1600" b="1" dirty="0">
                <a:latin typeface="Palatino Linotype"/>
                <a:ea typeface="+mn-lt"/>
                <a:cs typeface="+mn-lt"/>
                <a:hlinkClick r:id="rId2"/>
              </a:rPr>
              <a:t>SACOMPTROLLER@ALBANY.EDU</a:t>
            </a:r>
            <a:r>
              <a:rPr lang="en-US" sz="1600" b="1" dirty="0">
                <a:latin typeface="Palatino Linotype"/>
                <a:ea typeface="+mn-lt"/>
                <a:cs typeface="+mn-lt"/>
              </a:rPr>
              <a:t>)</a:t>
            </a:r>
          </a:p>
          <a:p>
            <a:pPr marL="0" indent="0">
              <a:lnSpc>
                <a:spcPct val="100000"/>
              </a:lnSpc>
              <a:buNone/>
            </a:pPr>
            <a:endParaRPr lang="en-US" sz="1600" b="1" dirty="0">
              <a:latin typeface="Palatino Linotype"/>
              <a:ea typeface="+mn-lt"/>
              <a:cs typeface="+mn-lt"/>
            </a:endParaRPr>
          </a:p>
          <a:p>
            <a:pPr marL="0" indent="0">
              <a:lnSpc>
                <a:spcPct val="100000"/>
              </a:lnSpc>
              <a:buNone/>
            </a:pPr>
            <a:r>
              <a:rPr lang="en-US" sz="1600" b="1" dirty="0">
                <a:latin typeface="Palatino Linotype"/>
                <a:ea typeface="+mn-lt"/>
                <a:cs typeface="+mn-lt"/>
              </a:rPr>
              <a:t>Deputy Comptroller: </a:t>
            </a:r>
            <a:r>
              <a:rPr lang="en-US" sz="1600" dirty="0" err="1">
                <a:latin typeface="Palatino Linotype"/>
                <a:ea typeface="+mn-lt"/>
                <a:cs typeface="+mn-lt"/>
              </a:rPr>
              <a:t>Alna</a:t>
            </a:r>
            <a:r>
              <a:rPr lang="en-US" sz="1600" dirty="0">
                <a:latin typeface="Palatino Linotype"/>
                <a:ea typeface="+mn-lt"/>
                <a:cs typeface="+mn-lt"/>
              </a:rPr>
              <a:t> Joseph  </a:t>
            </a:r>
            <a:r>
              <a:rPr lang="en-US" sz="1600" b="1" dirty="0">
                <a:latin typeface="Palatino Linotype"/>
                <a:ea typeface="+mn-lt"/>
                <a:cs typeface="+mn-lt"/>
              </a:rPr>
              <a:t>(</a:t>
            </a:r>
            <a:r>
              <a:rPr lang="en-US" sz="1600" b="1" dirty="0">
                <a:latin typeface="Palatino Linotype"/>
                <a:ea typeface="+mn-lt"/>
                <a:cs typeface="+mn-lt"/>
                <a:hlinkClick r:id="rId3"/>
              </a:rPr>
              <a:t>SADEPUTY1@ALBANY.EDU</a:t>
            </a:r>
            <a:r>
              <a:rPr lang="en-US" sz="1600" b="1" dirty="0">
                <a:latin typeface="Palatino Linotype"/>
                <a:ea typeface="+mn-lt"/>
                <a:cs typeface="+mn-lt"/>
              </a:rPr>
              <a:t>)</a:t>
            </a:r>
          </a:p>
          <a:p>
            <a:pPr marL="0" indent="0" algn="ctr">
              <a:lnSpc>
                <a:spcPct val="100000"/>
              </a:lnSpc>
              <a:buNone/>
            </a:pPr>
            <a:endParaRPr lang="en-US" sz="1600" b="1" u="sng" dirty="0">
              <a:ea typeface="+mn-lt"/>
              <a:cs typeface="+mn-lt"/>
            </a:endParaRPr>
          </a:p>
          <a:p>
            <a:pPr marL="0" indent="0" algn="ctr">
              <a:lnSpc>
                <a:spcPct val="100000"/>
              </a:lnSpc>
              <a:buNone/>
            </a:pPr>
            <a:r>
              <a:rPr lang="en-US" sz="1600" b="1" u="sng" dirty="0">
                <a:ea typeface="+mn-lt"/>
                <a:cs typeface="+mn-lt"/>
              </a:rPr>
              <a:t>Student Activities</a:t>
            </a:r>
          </a:p>
          <a:p>
            <a:pPr marL="0" indent="0">
              <a:lnSpc>
                <a:spcPct val="100000"/>
              </a:lnSpc>
              <a:buNone/>
            </a:pPr>
            <a:endParaRPr lang="en-US" sz="1600" b="1" dirty="0">
              <a:ea typeface="+mn-lt"/>
              <a:cs typeface="+mn-lt"/>
            </a:endParaRPr>
          </a:p>
          <a:p>
            <a:pPr marL="0" indent="0">
              <a:lnSpc>
                <a:spcPct val="100000"/>
              </a:lnSpc>
              <a:buNone/>
            </a:pPr>
            <a:r>
              <a:rPr lang="en-US" sz="1600" b="1" dirty="0">
                <a:ea typeface="+mn-lt"/>
                <a:cs typeface="+mn-lt"/>
              </a:rPr>
              <a:t>Campus Designee: </a:t>
            </a:r>
            <a:r>
              <a:rPr lang="en-US" sz="1600" dirty="0">
                <a:ea typeface="+mn-lt"/>
                <a:cs typeface="+mn-lt"/>
              </a:rPr>
              <a:t>Pamela Alexander </a:t>
            </a:r>
            <a:r>
              <a:rPr lang="en-US" sz="1600" b="1" dirty="0">
                <a:latin typeface="Palatino Linotype"/>
                <a:ea typeface="+mn-lt"/>
                <a:cs typeface="+mn-lt"/>
              </a:rPr>
              <a:t>(</a:t>
            </a:r>
            <a:r>
              <a:rPr lang="en-US" sz="1600" b="1" dirty="0">
                <a:latin typeface="Palatino Linotype"/>
                <a:ea typeface="+mn-lt"/>
                <a:cs typeface="+mn-lt"/>
                <a:hlinkClick r:id="rId4"/>
              </a:rPr>
              <a:t>PALEXANDER2@ALBANY.EDU</a:t>
            </a:r>
            <a:r>
              <a:rPr lang="en-US" sz="1600" b="1" dirty="0">
                <a:latin typeface="Palatino Linotype"/>
                <a:ea typeface="+mn-lt"/>
                <a:cs typeface="+mn-lt"/>
              </a:rPr>
              <a:t>)</a:t>
            </a:r>
          </a:p>
          <a:p>
            <a:pPr marL="0" indent="0">
              <a:lnSpc>
                <a:spcPct val="100000"/>
              </a:lnSpc>
              <a:buNone/>
            </a:pPr>
            <a:endParaRPr lang="en-US" sz="1600" b="1" u="sng" dirty="0">
              <a:latin typeface="Palatino Linotype"/>
              <a:ea typeface="+mn-lt"/>
              <a:cs typeface="+mn-lt"/>
            </a:endParaRPr>
          </a:p>
          <a:p>
            <a:pPr marL="0" indent="0">
              <a:lnSpc>
                <a:spcPct val="100000"/>
              </a:lnSpc>
              <a:buNone/>
            </a:pPr>
            <a:r>
              <a:rPr lang="en-US" sz="1600" b="1" dirty="0">
                <a:latin typeface="Palatino Linotype"/>
                <a:ea typeface="+mn-lt"/>
                <a:cs typeface="+mn-lt"/>
              </a:rPr>
              <a:t>Appropriation Committee: </a:t>
            </a:r>
            <a:r>
              <a:rPr lang="en-US" sz="1600" b="1" dirty="0">
                <a:ea typeface="+mn-lt"/>
                <a:cs typeface="+mn-lt"/>
              </a:rPr>
              <a:t>(</a:t>
            </a:r>
            <a:r>
              <a:rPr lang="en-US" sz="1600" b="1" dirty="0">
                <a:ea typeface="+mn-lt"/>
                <a:cs typeface="+mn-lt"/>
                <a:hlinkClick r:id="rId5"/>
              </a:rPr>
              <a:t>SAAPPROPRIATIONS@ALBANY.EDU</a:t>
            </a:r>
            <a:r>
              <a:rPr lang="en-US" sz="1600" b="1" dirty="0">
                <a:ea typeface="+mn-lt"/>
                <a:cs typeface="+mn-lt"/>
              </a:rPr>
              <a:t>)</a:t>
            </a:r>
          </a:p>
          <a:p>
            <a:pPr marL="0" indent="0">
              <a:lnSpc>
                <a:spcPct val="100000"/>
              </a:lnSpc>
              <a:buNone/>
            </a:pPr>
            <a:endParaRPr lang="en-US" sz="1600" b="1" dirty="0">
              <a:latin typeface="Palatino Linotype"/>
              <a:ea typeface="+mn-lt"/>
              <a:cs typeface="+mn-lt"/>
            </a:endParaRPr>
          </a:p>
          <a:p>
            <a:pPr marL="0" indent="0">
              <a:lnSpc>
                <a:spcPct val="100000"/>
              </a:lnSpc>
              <a:buNone/>
            </a:pPr>
            <a:r>
              <a:rPr lang="en-US" sz="1600" b="1" dirty="0">
                <a:latin typeface="Palatino Linotype"/>
                <a:ea typeface="+mn-lt"/>
                <a:cs typeface="+mn-lt"/>
              </a:rPr>
              <a:t>Board of Finance</a:t>
            </a:r>
            <a:r>
              <a:rPr lang="en-US" sz="1600" b="1" dirty="0">
                <a:ea typeface="+mn-lt"/>
                <a:cs typeface="+mn-lt"/>
              </a:rPr>
              <a:t>: (</a:t>
            </a:r>
            <a:r>
              <a:rPr lang="en-US" sz="1600" b="1" dirty="0">
                <a:ea typeface="+mn-lt"/>
                <a:cs typeface="+mn-lt"/>
                <a:hlinkClick r:id="rId6"/>
              </a:rPr>
              <a:t>BOF@ALBANY.EDU</a:t>
            </a:r>
            <a:r>
              <a:rPr lang="en-US" sz="1600" b="1" dirty="0">
                <a:ea typeface="+mn-lt"/>
                <a:cs typeface="+mn-lt"/>
              </a:rPr>
              <a:t>)</a:t>
            </a:r>
            <a:endParaRPr lang="en-US" sz="1600" b="1" dirty="0">
              <a:latin typeface="Palatino Linotype"/>
              <a:ea typeface="+mn-lt"/>
              <a:cs typeface="+mn-lt"/>
            </a:endParaRPr>
          </a:p>
          <a:p>
            <a:pPr marL="0" indent="0">
              <a:lnSpc>
                <a:spcPct val="100000"/>
              </a:lnSpc>
              <a:buNone/>
            </a:pPr>
            <a:endParaRPr lang="en-US" sz="1800" b="1" dirty="0">
              <a:latin typeface="Palatino Linotype"/>
              <a:ea typeface="+mn-lt"/>
              <a:cs typeface="+mn-lt"/>
            </a:endParaRPr>
          </a:p>
        </p:txBody>
      </p:sp>
      <p:sp>
        <p:nvSpPr>
          <p:cNvPr id="17" name="Rectangle 16">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88880" y="0"/>
            <a:ext cx="2103120" cy="6858000"/>
          </a:xfrm>
          <a:prstGeom prst="rect">
            <a:avLst/>
          </a:prstGeom>
          <a:solidFill>
            <a:srgbClr val="5838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5400" y="2358913"/>
            <a:ext cx="2140172" cy="2140172"/>
          </a:xfrm>
          <a:prstGeom prst="ellipse">
            <a:avLst/>
          </a:prstGeom>
          <a:solidFill>
            <a:srgbClr val="FFFFFF"/>
          </a:solidFill>
          <a:ln w="22225">
            <a:solidFill>
              <a:srgbClr val="F293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Logo&#10;&#10;Description automatically generated">
            <a:extLst>
              <a:ext uri="{FF2B5EF4-FFF2-40B4-BE49-F238E27FC236}">
                <a16:creationId xmlns:a16="http://schemas.microsoft.com/office/drawing/2014/main" id="{47903A2E-5DF3-EC5D-E3A2-966FE853DED8}"/>
              </a:ext>
            </a:extLst>
          </p:cNvPr>
          <p:cNvPicPr>
            <a:picLocks noChangeAspect="1"/>
          </p:cNvPicPr>
          <p:nvPr/>
        </p:nvPicPr>
        <p:blipFill rotWithShape="1">
          <a:blip r:embed="rId7"/>
          <a:srcRect t="2157"/>
          <a:stretch/>
        </p:blipFill>
        <p:spPr>
          <a:xfrm>
            <a:off x="9413070" y="2857501"/>
            <a:ext cx="1144831" cy="1142998"/>
          </a:xfrm>
          <a:prstGeom prst="rect">
            <a:avLst/>
          </a:prstGeom>
        </p:spPr>
      </p:pic>
    </p:spTree>
    <p:extLst>
      <p:ext uri="{BB962C8B-B14F-4D97-AF65-F5344CB8AC3E}">
        <p14:creationId xmlns:p14="http://schemas.microsoft.com/office/powerpoint/2010/main" val="310404099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entury Gothic-Palatino Linotype">
      <a:majorFont>
        <a:latin typeface="Century Gothic" panose="020B0502020202020204"/>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0AC83CF762064419A6836727A33B49B" ma:contentTypeVersion="5" ma:contentTypeDescription="Create a new document." ma:contentTypeScope="" ma:versionID="5ea1b03d2dbcd0804555f01d83081c1c">
  <xsd:schema xmlns:xsd="http://www.w3.org/2001/XMLSchema" xmlns:xs="http://www.w3.org/2001/XMLSchema" xmlns:p="http://schemas.microsoft.com/office/2006/metadata/properties" xmlns:ns2="fc508eff-66b7-4d31-bf3d-cc3b08890ebd" xmlns:ns3="f95fefb0-7d67-48c7-91da-0db68287a62c" targetNamespace="http://schemas.microsoft.com/office/2006/metadata/properties" ma:root="true" ma:fieldsID="f9bec09c9d1449be66f094df83df2aed" ns2:_="" ns3:_="">
    <xsd:import namespace="fc508eff-66b7-4d31-bf3d-cc3b08890ebd"/>
    <xsd:import namespace="f95fefb0-7d67-48c7-91da-0db68287a62c"/>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c508eff-66b7-4d31-bf3d-cc3b08890ebd"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95fefb0-7d67-48c7-91da-0db68287a62c"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4048545-BD50-43F3-99B6-2DCA3400B6FB}">
  <ds:schemaRefs>
    <ds:schemaRef ds:uri="http://schemas.microsoft.com/sharepoint/v3/contenttype/forms"/>
  </ds:schemaRefs>
</ds:datastoreItem>
</file>

<file path=customXml/itemProps2.xml><?xml version="1.0" encoding="utf-8"?>
<ds:datastoreItem xmlns:ds="http://schemas.openxmlformats.org/officeDocument/2006/customXml" ds:itemID="{4533F052-A672-439D-805D-FFBB300438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c508eff-66b7-4d31-bf3d-cc3b08890ebd"/>
    <ds:schemaRef ds:uri="f95fefb0-7d67-48c7-91da-0db68287a62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43441F9-64FA-4140-8BCD-AFB254C3E978}">
  <ds:schemaRefs>
    <ds:schemaRef ds:uri="http://www.w3.org/XML/1998/namespace"/>
    <ds:schemaRef ds:uri="http://purl.org/dc/dcmitype/"/>
    <ds:schemaRef ds:uri="http://purl.org/dc/elements/1.1/"/>
    <ds:schemaRef ds:uri="http://schemas.microsoft.com/office/2006/documentManagement/types"/>
    <ds:schemaRef ds:uri="http://purl.org/dc/terms/"/>
    <ds:schemaRef ds:uri="http://schemas.openxmlformats.org/package/2006/metadata/core-properties"/>
    <ds:schemaRef ds:uri="http://schemas.microsoft.com/office/infopath/2007/PartnerControls"/>
    <ds:schemaRef ds:uri="3787bfc2-a2dd-497e-b7d0-c10a542729d6"/>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Ion Boardroom</Template>
  <TotalTime>4591</TotalTime>
  <Words>2029</Words>
  <Application>Microsoft Office PowerPoint</Application>
  <PresentationFormat>Widescreen</PresentationFormat>
  <Paragraphs>176</Paragraphs>
  <Slides>26</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Century Gothic</vt:lpstr>
      <vt:lpstr>Courier New</vt:lpstr>
      <vt:lpstr>Palatino Linotype</vt:lpstr>
      <vt:lpstr>Office Theme</vt:lpstr>
      <vt:lpstr>  Student Association Financial Management  Comptroller Jason Lisciandro   </vt:lpstr>
      <vt:lpstr>SUNY Guidelines</vt:lpstr>
      <vt:lpstr>Comptroller’s Responsibilities</vt:lpstr>
      <vt:lpstr>Viewpoint Neutrality</vt:lpstr>
      <vt:lpstr>Campus Designee Role &amp; Responsibilities</vt:lpstr>
      <vt:lpstr>Fiscal Agent: University Auxiliary Services</vt:lpstr>
      <vt:lpstr>Signatory’s Responsibilities</vt:lpstr>
      <vt:lpstr>Signatory’s Responsibilities</vt:lpstr>
      <vt:lpstr>Signatory’s Responsibilities</vt:lpstr>
      <vt:lpstr>Fiscal Management </vt:lpstr>
      <vt:lpstr>Fiscal Management</vt:lpstr>
      <vt:lpstr>PR Submission</vt:lpstr>
      <vt:lpstr>After PR Submission </vt:lpstr>
      <vt:lpstr>Fiscal Management</vt:lpstr>
      <vt:lpstr>Overspending</vt:lpstr>
      <vt:lpstr>Revenue/ Income</vt:lpstr>
      <vt:lpstr>Revenue/ Income</vt:lpstr>
      <vt:lpstr>Contracts</vt:lpstr>
      <vt:lpstr>Steps to Securing a Contract</vt:lpstr>
      <vt:lpstr>Donations</vt:lpstr>
      <vt:lpstr>How To Minimize Fiscal Risk</vt:lpstr>
      <vt:lpstr>Comptroller’s Disciplinary Powers</vt:lpstr>
      <vt:lpstr>Comptroller’s Disciplinary Powers</vt:lpstr>
      <vt:lpstr>Financial Literacy Exam</vt:lpstr>
      <vt:lpstr>Questions</vt:lpstr>
      <vt:lpstr> Student Association Contact </vt:lpstr>
    </vt:vector>
  </TitlesOfParts>
  <Company>University at Albany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Student Group Budgeting Workshop</dc:title>
  <dc:creator>Hubert, Dawn C</dc:creator>
  <cp:lastModifiedBy>Jason Lisciandro</cp:lastModifiedBy>
  <cp:revision>373</cp:revision>
  <dcterms:created xsi:type="dcterms:W3CDTF">2015-02-03T20:51:04Z</dcterms:created>
  <dcterms:modified xsi:type="dcterms:W3CDTF">2023-10-12T20:24:55Z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0x010100F0AC83CF762064419A6836727A33B49B</vt:lpwstr>
  </property>
</Properties>
</file>